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3" r:id="rId7"/>
  </p:sldMasterIdLst>
  <p:notesMasterIdLst>
    <p:notesMasterId r:id="rId24"/>
  </p:notesMasterIdLst>
  <p:handoutMasterIdLst>
    <p:handoutMasterId r:id="rId25"/>
  </p:handoutMasterIdLst>
  <p:sldIdLst>
    <p:sldId id="313" r:id="rId8"/>
    <p:sldId id="322" r:id="rId9"/>
    <p:sldId id="319" r:id="rId10"/>
    <p:sldId id="317" r:id="rId11"/>
    <p:sldId id="314" r:id="rId12"/>
    <p:sldId id="316" r:id="rId13"/>
    <p:sldId id="330" r:id="rId14"/>
    <p:sldId id="331" r:id="rId15"/>
    <p:sldId id="329" r:id="rId16"/>
    <p:sldId id="318" r:id="rId17"/>
    <p:sldId id="324" r:id="rId18"/>
    <p:sldId id="320" r:id="rId19"/>
    <p:sldId id="325" r:id="rId20"/>
    <p:sldId id="321" r:id="rId21"/>
    <p:sldId id="326" r:id="rId22"/>
    <p:sldId id="323" r:id="rId23"/>
  </p:sldIdLst>
  <p:sldSz cx="9144000" cy="6858000" type="screen4x3"/>
  <p:notesSz cx="6797675" cy="9926638"/>
  <p:defaultTextStyle>
    <a:defPPr>
      <a:defRPr lang="sk-SK"/>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Štýl s motívom 1 - zvýrazneni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19" autoAdjust="0"/>
    <p:restoredTop sz="86679" autoAdjust="0"/>
  </p:normalViewPr>
  <p:slideViewPr>
    <p:cSldViewPr>
      <p:cViewPr>
        <p:scale>
          <a:sx n="125" d="100"/>
          <a:sy n="125" d="100"/>
        </p:scale>
        <p:origin x="438" y="6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41D466E-6E5C-4EBC-937F-E64F64437FD6}" type="datetimeFigureOut">
              <a:rPr lang="el-GR" smtClean="0"/>
              <a:pPr/>
              <a:t>27/5/2016</a:t>
            </a:fld>
            <a:endParaRPr lang="el-GR"/>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D74E821-C5A3-483A-B98D-6D552F68C56D}" type="slidenum">
              <a:rPr lang="el-GR" smtClean="0"/>
              <a:pPr/>
              <a:t>‹#›</a:t>
            </a:fld>
            <a:endParaRPr lang="el-GR"/>
          </a:p>
        </p:txBody>
      </p:sp>
    </p:spTree>
    <p:extLst>
      <p:ext uri="{BB962C8B-B14F-4D97-AF65-F5344CB8AC3E}">
        <p14:creationId xmlns:p14="http://schemas.microsoft.com/office/powerpoint/2010/main" xmlns="" val="891114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k-SK"/>
          </a:p>
        </p:txBody>
      </p:sp>
      <p:sp>
        <p:nvSpPr>
          <p:cNvPr id="3" name="Zástupný symbol dátumu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2200F5-01D0-4397-BE1D-F18D81930802}" type="datetimeFigureOut">
              <a:rPr lang="sk-SK"/>
              <a:pPr>
                <a:defRPr/>
              </a:pPr>
              <a:t>27. 5. 2016</a:t>
            </a:fld>
            <a:endParaRPr lang="sk-SK"/>
          </a:p>
        </p:txBody>
      </p:sp>
      <p:sp>
        <p:nvSpPr>
          <p:cNvPr id="4" name="Zástupný symbol obrazu snímky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k-SK" noProof="0" smtClean="0"/>
          </a:p>
        </p:txBody>
      </p:sp>
      <p:sp>
        <p:nvSpPr>
          <p:cNvPr id="5" name="Zástupný symbol poznámo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k-SK" noProof="0" smtClean="0"/>
              <a:t>Upravte štýl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6" name="Zástupný symbol päty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k-SK"/>
          </a:p>
        </p:txBody>
      </p:sp>
      <p:sp>
        <p:nvSpPr>
          <p:cNvPr id="7" name="Zástupný symbol čísla snímky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81D4A6-55F8-4D9E-A407-A52FFD9D4702}" type="slidenum">
              <a:rPr lang="sk-SK"/>
              <a:pPr>
                <a:defRPr/>
              </a:pPr>
              <a:t>‹#›</a:t>
            </a:fld>
            <a:endParaRPr lang="sk-SK"/>
          </a:p>
        </p:txBody>
      </p:sp>
    </p:spTree>
    <p:extLst>
      <p:ext uri="{BB962C8B-B14F-4D97-AF65-F5344CB8AC3E}">
        <p14:creationId xmlns:p14="http://schemas.microsoft.com/office/powerpoint/2010/main" xmlns="" val="149415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Κοινωνικο</a:t>
            </a:r>
            <a:r>
              <a:rPr lang="el-GR" baseline="0" dirty="0" smtClean="0"/>
              <a:t> προσωπο εταιριων </a:t>
            </a:r>
            <a:endParaRPr lang="el-GR" dirty="0"/>
          </a:p>
        </p:txBody>
      </p:sp>
      <p:sp>
        <p:nvSpPr>
          <p:cNvPr id="4" name="Slide Number Placeholder 3"/>
          <p:cNvSpPr>
            <a:spLocks noGrp="1"/>
          </p:cNvSpPr>
          <p:nvPr>
            <p:ph type="sldNum" sz="quarter" idx="10"/>
          </p:nvPr>
        </p:nvSpPr>
        <p:spPr/>
        <p:txBody>
          <a:bodyPr/>
          <a:lstStyle/>
          <a:p>
            <a:pPr>
              <a:defRPr/>
            </a:pPr>
            <a:fld id="{0881D4A6-55F8-4D9E-A407-A52FFD9D4702}" type="slidenum">
              <a:rPr lang="sk-SK" smtClean="0"/>
              <a:pPr>
                <a:defRPr/>
              </a:pPr>
              <a:t>2</a:t>
            </a:fld>
            <a:endParaRPr lang="sk-SK"/>
          </a:p>
        </p:txBody>
      </p:sp>
    </p:spTree>
    <p:extLst>
      <p:ext uri="{BB962C8B-B14F-4D97-AF65-F5344CB8AC3E}">
        <p14:creationId xmlns:p14="http://schemas.microsoft.com/office/powerpoint/2010/main" xmlns="" val="285130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0881D4A6-55F8-4D9E-A407-A52FFD9D4702}" type="slidenum">
              <a:rPr lang="sk-SK" smtClean="0"/>
              <a:pPr>
                <a:defRPr/>
              </a:pPr>
              <a:t>5</a:t>
            </a:fld>
            <a:endParaRPr lang="sk-SK"/>
          </a:p>
        </p:txBody>
      </p:sp>
    </p:spTree>
    <p:extLst>
      <p:ext uri="{BB962C8B-B14F-4D97-AF65-F5344CB8AC3E}">
        <p14:creationId xmlns:p14="http://schemas.microsoft.com/office/powerpoint/2010/main" xmlns="" val="405626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0881D4A6-55F8-4D9E-A407-A52FFD9D4702}" type="slidenum">
              <a:rPr lang="sk-SK" smtClean="0"/>
              <a:pPr>
                <a:defRPr/>
              </a:pPr>
              <a:t>6</a:t>
            </a:fld>
            <a:endParaRPr lang="sk-SK"/>
          </a:p>
        </p:txBody>
      </p:sp>
    </p:spTree>
    <p:extLst>
      <p:ext uri="{BB962C8B-B14F-4D97-AF65-F5344CB8AC3E}">
        <p14:creationId xmlns:p14="http://schemas.microsoft.com/office/powerpoint/2010/main" xmlns="" val="416863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Παντα διπλα στις κοινωνικες ομαδες που εχουν αναγκη, η ΕΛΣΑ σε συνεργασια με Μη Κυβερνητικες Ομαδες, φορεις και οργανισμους, στηριζει τους συνανθρώπους μας μέσα απο δρασεις, ειτε οικονομικες ειτε μεσω παροχης προιοντων. </a:t>
            </a:r>
          </a:p>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Απολυτη</a:t>
            </a:r>
            <a:r>
              <a:rPr lang="el-GR" sz="1200" baseline="0" dirty="0" smtClean="0"/>
              <a:t> ικανοποίηση των εργαζόμενων μας και της συνεργασιας μας</a:t>
            </a:r>
            <a:endParaRPr lang="el-GR" sz="1200" dirty="0" smtClean="0"/>
          </a:p>
          <a:p>
            <a:endParaRPr lang="el-GR" dirty="0"/>
          </a:p>
        </p:txBody>
      </p:sp>
      <p:sp>
        <p:nvSpPr>
          <p:cNvPr id="4" name="Slide Number Placeholder 3"/>
          <p:cNvSpPr>
            <a:spLocks noGrp="1"/>
          </p:cNvSpPr>
          <p:nvPr>
            <p:ph type="sldNum" sz="quarter" idx="10"/>
          </p:nvPr>
        </p:nvSpPr>
        <p:spPr/>
        <p:txBody>
          <a:bodyPr/>
          <a:lstStyle/>
          <a:p>
            <a:pPr>
              <a:defRPr/>
            </a:pPr>
            <a:fld id="{0881D4A6-55F8-4D9E-A407-A52FFD9D4702}" type="slidenum">
              <a:rPr lang="sk-SK" smtClean="0"/>
              <a:pPr>
                <a:defRPr/>
              </a:pPr>
              <a:t>10</a:t>
            </a:fld>
            <a:endParaRPr lang="sk-SK"/>
          </a:p>
        </p:txBody>
      </p:sp>
    </p:spTree>
    <p:extLst>
      <p:ext uri="{BB962C8B-B14F-4D97-AF65-F5344CB8AC3E}">
        <p14:creationId xmlns:p14="http://schemas.microsoft.com/office/powerpoint/2010/main" xmlns="" val="71655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solidFill>
                  <a:prstClr val="black"/>
                </a:solidFill>
              </a:rPr>
              <a:t>Κοιτάζοντας το μέλλον, Αναζητούμε συνεχώς νέους τρόπους για να προσφέρουμε στους εργαζομένους μας, τους πελάτες μας, την κοινωνία </a:t>
            </a:r>
            <a:r>
              <a:rPr lang="el-GR" sz="1200" baseline="0" dirty="0" smtClean="0">
                <a:solidFill>
                  <a:prstClr val="black"/>
                </a:solidFill>
              </a:rPr>
              <a:t> και</a:t>
            </a:r>
            <a:r>
              <a:rPr lang="el-GR" sz="1200" dirty="0" smtClean="0">
                <a:solidFill>
                  <a:prstClr val="black"/>
                </a:solidFill>
              </a:rPr>
              <a:t> το περιβάλλον</a:t>
            </a:r>
            <a:endParaRPr lang="el-GR" dirty="0"/>
          </a:p>
        </p:txBody>
      </p:sp>
      <p:sp>
        <p:nvSpPr>
          <p:cNvPr id="4" name="Slide Number Placeholder 3"/>
          <p:cNvSpPr>
            <a:spLocks noGrp="1"/>
          </p:cNvSpPr>
          <p:nvPr>
            <p:ph type="sldNum" sz="quarter" idx="10"/>
          </p:nvPr>
        </p:nvSpPr>
        <p:spPr/>
        <p:txBody>
          <a:bodyPr/>
          <a:lstStyle/>
          <a:p>
            <a:pPr>
              <a:defRPr/>
            </a:pPr>
            <a:fld id="{0881D4A6-55F8-4D9E-A407-A52FFD9D4702}" type="slidenum">
              <a:rPr lang="sk-SK" smtClean="0"/>
              <a:pPr>
                <a:defRPr/>
              </a:pPr>
              <a:t>12</a:t>
            </a:fld>
            <a:endParaRPr lang="sk-SK"/>
          </a:p>
        </p:txBody>
      </p:sp>
    </p:spTree>
    <p:extLst>
      <p:ext uri="{BB962C8B-B14F-4D97-AF65-F5344CB8AC3E}">
        <p14:creationId xmlns:p14="http://schemas.microsoft.com/office/powerpoint/2010/main" xmlns="" val="396128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Οφελη</a:t>
            </a:r>
          </a:p>
          <a:p>
            <a:endParaRPr lang="el-GR" dirty="0"/>
          </a:p>
        </p:txBody>
      </p:sp>
      <p:sp>
        <p:nvSpPr>
          <p:cNvPr id="4" name="Slide Number Placeholder 3"/>
          <p:cNvSpPr>
            <a:spLocks noGrp="1"/>
          </p:cNvSpPr>
          <p:nvPr>
            <p:ph type="sldNum" sz="quarter" idx="10"/>
          </p:nvPr>
        </p:nvSpPr>
        <p:spPr/>
        <p:txBody>
          <a:bodyPr/>
          <a:lstStyle/>
          <a:p>
            <a:pPr>
              <a:defRPr/>
            </a:pPr>
            <a:fld id="{0881D4A6-55F8-4D9E-A407-A52FFD9D4702}" type="slidenum">
              <a:rPr lang="sk-SK" smtClean="0"/>
              <a:pPr>
                <a:defRPr/>
              </a:pPr>
              <a:t>14</a:t>
            </a:fld>
            <a:endParaRPr lang="sk-SK"/>
          </a:p>
        </p:txBody>
      </p:sp>
    </p:spTree>
    <p:extLst>
      <p:ext uri="{BB962C8B-B14F-4D97-AF65-F5344CB8AC3E}">
        <p14:creationId xmlns:p14="http://schemas.microsoft.com/office/powerpoint/2010/main" xmlns="" val="59822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BF3804F-6F1F-424C-A959-F5EE08095727}" type="slidenum">
              <a:rPr lang="en-US"/>
              <a:pPr>
                <a:defRPr/>
              </a:pPr>
              <a:t>‹#›</a:t>
            </a:fld>
            <a:endParaRPr lang="en-US" dirty="0"/>
          </a:p>
        </p:txBody>
      </p:sp>
    </p:spTree>
    <p:extLst>
      <p:ext uri="{BB962C8B-B14F-4D97-AF65-F5344CB8AC3E}">
        <p14:creationId xmlns:p14="http://schemas.microsoft.com/office/powerpoint/2010/main" xmlns="" val="154769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430B186-869F-41F8-ACC7-32D69E977445}" type="slidenum">
              <a:rPr lang="en-US"/>
              <a:pPr>
                <a:defRPr/>
              </a:pPr>
              <a:t>‹#›</a:t>
            </a:fld>
            <a:endParaRPr lang="en-US" dirty="0"/>
          </a:p>
        </p:txBody>
      </p:sp>
    </p:spTree>
    <p:extLst>
      <p:ext uri="{BB962C8B-B14F-4D97-AF65-F5344CB8AC3E}">
        <p14:creationId xmlns:p14="http://schemas.microsoft.com/office/powerpoint/2010/main" xmlns="" val="405522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94295CD-5520-49F1-9B3E-7FD08982D1FE}" type="slidenum">
              <a:rPr lang="en-US"/>
              <a:pPr>
                <a:defRPr/>
              </a:pPr>
              <a:t>‹#›</a:t>
            </a:fld>
            <a:endParaRPr lang="en-US" dirty="0"/>
          </a:p>
        </p:txBody>
      </p:sp>
    </p:spTree>
    <p:extLst>
      <p:ext uri="{BB962C8B-B14F-4D97-AF65-F5344CB8AC3E}">
        <p14:creationId xmlns:p14="http://schemas.microsoft.com/office/powerpoint/2010/main" xmlns="" val="20870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35B2575-DD21-4423-913C-FFEA6F196CCD}" type="slidenum">
              <a:rPr lang="en-US"/>
              <a:pPr>
                <a:defRPr/>
              </a:pPr>
              <a:t>‹#›</a:t>
            </a:fld>
            <a:endParaRPr lang="en-US" dirty="0"/>
          </a:p>
        </p:txBody>
      </p:sp>
    </p:spTree>
    <p:extLst>
      <p:ext uri="{BB962C8B-B14F-4D97-AF65-F5344CB8AC3E}">
        <p14:creationId xmlns:p14="http://schemas.microsoft.com/office/powerpoint/2010/main" xmlns="" val="326384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6B2B300A-54AC-4270-9288-845579685459}" type="slidenum">
              <a:rPr lang="en-US"/>
              <a:pPr>
                <a:defRPr/>
              </a:pPr>
              <a:t>‹#›</a:t>
            </a:fld>
            <a:endParaRPr lang="en-US" dirty="0"/>
          </a:p>
        </p:txBody>
      </p:sp>
    </p:spTree>
    <p:extLst>
      <p:ext uri="{BB962C8B-B14F-4D97-AF65-F5344CB8AC3E}">
        <p14:creationId xmlns:p14="http://schemas.microsoft.com/office/powerpoint/2010/main" xmlns="" val="827341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0F594B0B-527E-421E-8642-A59D34D6EDF6}" type="slidenum">
              <a:rPr lang="en-US"/>
              <a:pPr>
                <a:defRPr/>
              </a:pPr>
              <a:t>‹#›</a:t>
            </a:fld>
            <a:endParaRPr lang="en-US" dirty="0"/>
          </a:p>
        </p:txBody>
      </p:sp>
    </p:spTree>
    <p:extLst>
      <p:ext uri="{BB962C8B-B14F-4D97-AF65-F5344CB8AC3E}">
        <p14:creationId xmlns:p14="http://schemas.microsoft.com/office/powerpoint/2010/main" xmlns="" val="34124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0D41FD58-EA8A-4C39-95E5-9397ACAB90A3}" type="slidenum">
              <a:rPr lang="en-US"/>
              <a:pPr>
                <a:defRPr/>
              </a:pPr>
              <a:t>‹#›</a:t>
            </a:fld>
            <a:endParaRPr lang="en-US" dirty="0"/>
          </a:p>
        </p:txBody>
      </p:sp>
    </p:spTree>
    <p:extLst>
      <p:ext uri="{BB962C8B-B14F-4D97-AF65-F5344CB8AC3E}">
        <p14:creationId xmlns:p14="http://schemas.microsoft.com/office/powerpoint/2010/main" xmlns="" val="145501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0AA6DA0-E103-4652-A1D5-A3A51B754109}" type="slidenum">
              <a:rPr lang="en-US"/>
              <a:pPr>
                <a:defRPr/>
              </a:pPr>
              <a:t>‹#›</a:t>
            </a:fld>
            <a:endParaRPr lang="en-US" dirty="0"/>
          </a:p>
        </p:txBody>
      </p:sp>
    </p:spTree>
    <p:extLst>
      <p:ext uri="{BB962C8B-B14F-4D97-AF65-F5344CB8AC3E}">
        <p14:creationId xmlns:p14="http://schemas.microsoft.com/office/powerpoint/2010/main" xmlns="" val="220658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4E6DEE6-E05B-4B7C-A85A-027029550159}" type="slidenum">
              <a:rPr lang="en-US"/>
              <a:pPr>
                <a:defRPr/>
              </a:pPr>
              <a:t>‹#›</a:t>
            </a:fld>
            <a:endParaRPr lang="en-US" dirty="0"/>
          </a:p>
        </p:txBody>
      </p:sp>
    </p:spTree>
    <p:extLst>
      <p:ext uri="{BB962C8B-B14F-4D97-AF65-F5344CB8AC3E}">
        <p14:creationId xmlns:p14="http://schemas.microsoft.com/office/powerpoint/2010/main" xmlns="" val="1992409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DC4012A-5FF3-4427-969A-B7DF3DA7F32B}" type="slidenum">
              <a:rPr lang="en-US"/>
              <a:pPr>
                <a:defRPr/>
              </a:pPr>
              <a:t>‹#›</a:t>
            </a:fld>
            <a:endParaRPr lang="en-US" dirty="0"/>
          </a:p>
        </p:txBody>
      </p:sp>
    </p:spTree>
    <p:extLst>
      <p:ext uri="{BB962C8B-B14F-4D97-AF65-F5344CB8AC3E}">
        <p14:creationId xmlns:p14="http://schemas.microsoft.com/office/powerpoint/2010/main" xmlns="" val="55022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986DE1A-A481-401A-B88D-062699045A32}" type="slidenum">
              <a:rPr lang="en-US"/>
              <a:pPr>
                <a:defRPr/>
              </a:pPr>
              <a:t>‹#›</a:t>
            </a:fld>
            <a:endParaRPr lang="en-US" dirty="0"/>
          </a:p>
        </p:txBody>
      </p:sp>
    </p:spTree>
    <p:extLst>
      <p:ext uri="{BB962C8B-B14F-4D97-AF65-F5344CB8AC3E}">
        <p14:creationId xmlns:p14="http://schemas.microsoft.com/office/powerpoint/2010/main" xmlns="" val="155986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3488B5C-9507-46F8-9CFA-2D8573F9A43C}" type="slidenum">
              <a:rPr lang="en-US"/>
              <a:pPr>
                <a:defRPr/>
              </a:pPr>
              <a:t>‹#›</a:t>
            </a:fld>
            <a:endParaRPr lang="en-US" dirty="0"/>
          </a:p>
        </p:txBody>
      </p:sp>
    </p:spTree>
    <p:extLst>
      <p:ext uri="{BB962C8B-B14F-4D97-AF65-F5344CB8AC3E}">
        <p14:creationId xmlns:p14="http://schemas.microsoft.com/office/powerpoint/2010/main" xmlns="" val="577917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16F0AE1-19C1-45CC-A340-595529DD34AA}" type="slidenum">
              <a:rPr lang="en-US"/>
              <a:pPr>
                <a:defRPr/>
              </a:pPr>
              <a:t>‹#›</a:t>
            </a:fld>
            <a:endParaRPr lang="en-US" dirty="0"/>
          </a:p>
        </p:txBody>
      </p:sp>
    </p:spTree>
    <p:extLst>
      <p:ext uri="{BB962C8B-B14F-4D97-AF65-F5344CB8AC3E}">
        <p14:creationId xmlns:p14="http://schemas.microsoft.com/office/powerpoint/2010/main" xmlns="" val="3387883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D70981F8-45D3-4974-93FC-55AAB196C675}" type="slidenum">
              <a:rPr lang="en-US"/>
              <a:pPr>
                <a:defRPr/>
              </a:pPr>
              <a:t>‹#›</a:t>
            </a:fld>
            <a:endParaRPr lang="en-US" dirty="0"/>
          </a:p>
        </p:txBody>
      </p:sp>
    </p:spTree>
    <p:extLst>
      <p:ext uri="{BB962C8B-B14F-4D97-AF65-F5344CB8AC3E}">
        <p14:creationId xmlns:p14="http://schemas.microsoft.com/office/powerpoint/2010/main" xmlns="" val="1053943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A25AADA-84FC-4348-A474-9E71DE4570FC}" type="slidenum">
              <a:rPr lang="en-US"/>
              <a:pPr>
                <a:defRPr/>
              </a:pPr>
              <a:t>‹#›</a:t>
            </a:fld>
            <a:endParaRPr lang="en-US" dirty="0"/>
          </a:p>
        </p:txBody>
      </p:sp>
    </p:spTree>
    <p:extLst>
      <p:ext uri="{BB962C8B-B14F-4D97-AF65-F5344CB8AC3E}">
        <p14:creationId xmlns:p14="http://schemas.microsoft.com/office/powerpoint/2010/main" xmlns="" val="2547937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690163F6-6CE6-479F-8A73-9D13CC05DF89}" type="slidenum">
              <a:rPr lang="en-US"/>
              <a:pPr>
                <a:defRPr/>
              </a:pPr>
              <a:t>‹#›</a:t>
            </a:fld>
            <a:endParaRPr lang="en-US" dirty="0"/>
          </a:p>
        </p:txBody>
      </p:sp>
    </p:spTree>
    <p:extLst>
      <p:ext uri="{BB962C8B-B14F-4D97-AF65-F5344CB8AC3E}">
        <p14:creationId xmlns:p14="http://schemas.microsoft.com/office/powerpoint/2010/main" xmlns="" val="1177397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7330CFD-09AC-499F-B021-36F3697963FA}" type="slidenum">
              <a:rPr lang="en-US"/>
              <a:pPr>
                <a:defRPr/>
              </a:pPr>
              <a:t>‹#›</a:t>
            </a:fld>
            <a:endParaRPr lang="en-US" dirty="0"/>
          </a:p>
        </p:txBody>
      </p:sp>
    </p:spTree>
    <p:extLst>
      <p:ext uri="{BB962C8B-B14F-4D97-AF65-F5344CB8AC3E}">
        <p14:creationId xmlns:p14="http://schemas.microsoft.com/office/powerpoint/2010/main" xmlns="" val="205734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F987A06-DABB-4BF5-8212-8118D83C01A1}" type="slidenum">
              <a:rPr lang="en-US"/>
              <a:pPr>
                <a:defRPr/>
              </a:pPr>
              <a:t>‹#›</a:t>
            </a:fld>
            <a:endParaRPr lang="en-US" dirty="0"/>
          </a:p>
        </p:txBody>
      </p:sp>
    </p:spTree>
    <p:extLst>
      <p:ext uri="{BB962C8B-B14F-4D97-AF65-F5344CB8AC3E}">
        <p14:creationId xmlns:p14="http://schemas.microsoft.com/office/powerpoint/2010/main" xmlns="" val="3307870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38351B93-1DD0-42C1-9189-128D83AAAB98}" type="slidenum">
              <a:rPr lang="en-US"/>
              <a:pPr>
                <a:defRPr/>
              </a:pPr>
              <a:t>‹#›</a:t>
            </a:fld>
            <a:endParaRPr lang="en-US" dirty="0"/>
          </a:p>
        </p:txBody>
      </p:sp>
    </p:spTree>
    <p:extLst>
      <p:ext uri="{BB962C8B-B14F-4D97-AF65-F5344CB8AC3E}">
        <p14:creationId xmlns:p14="http://schemas.microsoft.com/office/powerpoint/2010/main" xmlns="" val="624521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4C1A062-FB3F-4BF2-971F-EF0E06D0C91A}" type="slidenum">
              <a:rPr lang="en-US"/>
              <a:pPr>
                <a:defRPr/>
              </a:pPr>
              <a:t>‹#›</a:t>
            </a:fld>
            <a:endParaRPr lang="en-US" dirty="0"/>
          </a:p>
        </p:txBody>
      </p:sp>
    </p:spTree>
    <p:extLst>
      <p:ext uri="{BB962C8B-B14F-4D97-AF65-F5344CB8AC3E}">
        <p14:creationId xmlns:p14="http://schemas.microsoft.com/office/powerpoint/2010/main" xmlns="" val="3174602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6FBD03A-0552-4E7C-A0A3-994DB4824282}" type="slidenum">
              <a:rPr lang="en-US"/>
              <a:pPr>
                <a:defRPr/>
              </a:pPr>
              <a:t>‹#›</a:t>
            </a:fld>
            <a:endParaRPr lang="en-US" dirty="0"/>
          </a:p>
        </p:txBody>
      </p:sp>
    </p:spTree>
    <p:extLst>
      <p:ext uri="{BB962C8B-B14F-4D97-AF65-F5344CB8AC3E}">
        <p14:creationId xmlns:p14="http://schemas.microsoft.com/office/powerpoint/2010/main" xmlns="" val="3335014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140A724-E673-465F-96D4-96A33F7C7C58}" type="slidenum">
              <a:rPr lang="en-US"/>
              <a:pPr>
                <a:defRPr/>
              </a:pPr>
              <a:t>‹#›</a:t>
            </a:fld>
            <a:endParaRPr lang="en-US" dirty="0"/>
          </a:p>
        </p:txBody>
      </p:sp>
    </p:spTree>
    <p:extLst>
      <p:ext uri="{BB962C8B-B14F-4D97-AF65-F5344CB8AC3E}">
        <p14:creationId xmlns:p14="http://schemas.microsoft.com/office/powerpoint/2010/main" xmlns="" val="201989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7DA9F4A-B7AD-4E76-84F7-C999BB987836}" type="slidenum">
              <a:rPr lang="en-US"/>
              <a:pPr>
                <a:defRPr/>
              </a:pPr>
              <a:t>‹#›</a:t>
            </a:fld>
            <a:endParaRPr lang="en-US" dirty="0"/>
          </a:p>
        </p:txBody>
      </p:sp>
    </p:spTree>
    <p:extLst>
      <p:ext uri="{BB962C8B-B14F-4D97-AF65-F5344CB8AC3E}">
        <p14:creationId xmlns:p14="http://schemas.microsoft.com/office/powerpoint/2010/main" xmlns="" val="3031426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615115F-C774-4690-842D-2F7258B263CC}" type="slidenum">
              <a:rPr lang="en-US"/>
              <a:pPr>
                <a:defRPr/>
              </a:pPr>
              <a:t>‹#›</a:t>
            </a:fld>
            <a:endParaRPr lang="en-US" dirty="0"/>
          </a:p>
        </p:txBody>
      </p:sp>
    </p:spTree>
    <p:extLst>
      <p:ext uri="{BB962C8B-B14F-4D97-AF65-F5344CB8AC3E}">
        <p14:creationId xmlns:p14="http://schemas.microsoft.com/office/powerpoint/2010/main" xmlns="" val="3738376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30F52F03-1B7A-45E3-9681-60286C8BB45E}" type="slidenum">
              <a:rPr lang="en-US"/>
              <a:pPr>
                <a:defRPr/>
              </a:pPr>
              <a:t>‹#›</a:t>
            </a:fld>
            <a:endParaRPr lang="en-US" dirty="0"/>
          </a:p>
        </p:txBody>
      </p:sp>
    </p:spTree>
    <p:extLst>
      <p:ext uri="{BB962C8B-B14F-4D97-AF65-F5344CB8AC3E}">
        <p14:creationId xmlns:p14="http://schemas.microsoft.com/office/powerpoint/2010/main" xmlns="" val="3221324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CB32370-76B7-4C06-9706-0633BFBCC489}" type="slidenum">
              <a:rPr lang="en-US"/>
              <a:pPr>
                <a:defRPr/>
              </a:pPr>
              <a:t>‹#›</a:t>
            </a:fld>
            <a:endParaRPr lang="en-US" dirty="0"/>
          </a:p>
        </p:txBody>
      </p:sp>
    </p:spTree>
    <p:extLst>
      <p:ext uri="{BB962C8B-B14F-4D97-AF65-F5344CB8AC3E}">
        <p14:creationId xmlns:p14="http://schemas.microsoft.com/office/powerpoint/2010/main" xmlns="" val="719507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62765FD-AB86-40AE-9861-70B8F21D3EB1}" type="slidenum">
              <a:rPr lang="en-US"/>
              <a:pPr>
                <a:defRPr/>
              </a:pPr>
              <a:t>‹#›</a:t>
            </a:fld>
            <a:endParaRPr lang="en-US" dirty="0"/>
          </a:p>
        </p:txBody>
      </p:sp>
    </p:spTree>
    <p:extLst>
      <p:ext uri="{BB962C8B-B14F-4D97-AF65-F5344CB8AC3E}">
        <p14:creationId xmlns:p14="http://schemas.microsoft.com/office/powerpoint/2010/main" xmlns="" val="83577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3D3F715-4889-4670-B23E-927390D8D9CB}" type="slidenum">
              <a:rPr lang="en-US"/>
              <a:pPr>
                <a:defRPr/>
              </a:pPr>
              <a:t>‹#›</a:t>
            </a:fld>
            <a:endParaRPr lang="en-US" dirty="0"/>
          </a:p>
        </p:txBody>
      </p:sp>
    </p:spTree>
    <p:extLst>
      <p:ext uri="{BB962C8B-B14F-4D97-AF65-F5344CB8AC3E}">
        <p14:creationId xmlns:p14="http://schemas.microsoft.com/office/powerpoint/2010/main" xmlns="" val="1758948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45F7BAE-C1DA-41EE-A9E9-102F6EE6DA0F}" type="slidenum">
              <a:rPr lang="en-US"/>
              <a:pPr>
                <a:defRPr/>
              </a:pPr>
              <a:t>‹#›</a:t>
            </a:fld>
            <a:endParaRPr lang="en-US" dirty="0"/>
          </a:p>
        </p:txBody>
      </p:sp>
    </p:spTree>
    <p:extLst>
      <p:ext uri="{BB962C8B-B14F-4D97-AF65-F5344CB8AC3E}">
        <p14:creationId xmlns:p14="http://schemas.microsoft.com/office/powerpoint/2010/main" xmlns="" val="3645005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E54869D-CBA3-4DC4-AFAA-749CB41D4D42}" type="slidenum">
              <a:rPr lang="en-US"/>
              <a:pPr>
                <a:defRPr/>
              </a:pPr>
              <a:t>‹#›</a:t>
            </a:fld>
            <a:endParaRPr lang="en-US" dirty="0"/>
          </a:p>
        </p:txBody>
      </p:sp>
    </p:spTree>
    <p:extLst>
      <p:ext uri="{BB962C8B-B14F-4D97-AF65-F5344CB8AC3E}">
        <p14:creationId xmlns:p14="http://schemas.microsoft.com/office/powerpoint/2010/main" xmlns="" val="81908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642C984-9AF0-409B-B7E2-7ED9EE26D124}" type="slidenum">
              <a:rPr lang="en-US"/>
              <a:pPr>
                <a:defRPr/>
              </a:pPr>
              <a:t>‹#›</a:t>
            </a:fld>
            <a:endParaRPr lang="en-US" dirty="0"/>
          </a:p>
        </p:txBody>
      </p:sp>
    </p:spTree>
    <p:extLst>
      <p:ext uri="{BB962C8B-B14F-4D97-AF65-F5344CB8AC3E}">
        <p14:creationId xmlns:p14="http://schemas.microsoft.com/office/powerpoint/2010/main" xmlns="" val="2792755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AA4809A-0126-45C9-9038-CCBB45BC53BC}" type="slidenum">
              <a:rPr lang="en-US"/>
              <a:pPr>
                <a:defRPr/>
              </a:pPr>
              <a:t>‹#›</a:t>
            </a:fld>
            <a:endParaRPr lang="en-US" dirty="0"/>
          </a:p>
        </p:txBody>
      </p:sp>
    </p:spTree>
    <p:extLst>
      <p:ext uri="{BB962C8B-B14F-4D97-AF65-F5344CB8AC3E}">
        <p14:creationId xmlns:p14="http://schemas.microsoft.com/office/powerpoint/2010/main" xmlns="" val="2564976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3EE902F3-83FB-4677-8330-202B20E129FC}" type="slidenum">
              <a:rPr lang="en-US"/>
              <a:pPr>
                <a:defRPr/>
              </a:pPr>
              <a:t>‹#›</a:t>
            </a:fld>
            <a:endParaRPr lang="en-US" dirty="0"/>
          </a:p>
        </p:txBody>
      </p:sp>
    </p:spTree>
    <p:extLst>
      <p:ext uri="{BB962C8B-B14F-4D97-AF65-F5344CB8AC3E}">
        <p14:creationId xmlns:p14="http://schemas.microsoft.com/office/powerpoint/2010/main" xmlns="" val="117595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F9E7325-0024-42CA-8C60-99D301D9DDA0}" type="slidenum">
              <a:rPr lang="en-US"/>
              <a:pPr>
                <a:defRPr/>
              </a:pPr>
              <a:t>‹#›</a:t>
            </a:fld>
            <a:endParaRPr lang="en-US" dirty="0"/>
          </a:p>
        </p:txBody>
      </p:sp>
    </p:spTree>
    <p:extLst>
      <p:ext uri="{BB962C8B-B14F-4D97-AF65-F5344CB8AC3E}">
        <p14:creationId xmlns:p14="http://schemas.microsoft.com/office/powerpoint/2010/main" xmlns="" val="68123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95E4B34-F297-442E-B30A-9419BD2FCAC0}" type="slidenum">
              <a:rPr lang="en-US"/>
              <a:pPr>
                <a:defRPr/>
              </a:pPr>
              <a:t>‹#›</a:t>
            </a:fld>
            <a:endParaRPr lang="en-US" dirty="0"/>
          </a:p>
        </p:txBody>
      </p:sp>
    </p:spTree>
    <p:extLst>
      <p:ext uri="{BB962C8B-B14F-4D97-AF65-F5344CB8AC3E}">
        <p14:creationId xmlns:p14="http://schemas.microsoft.com/office/powerpoint/2010/main" xmlns="" val="1918863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4144A18-1EEE-4326-8ED1-6C1A7618A42A}" type="slidenum">
              <a:rPr lang="en-US"/>
              <a:pPr>
                <a:defRPr/>
              </a:pPr>
              <a:t>‹#›</a:t>
            </a:fld>
            <a:endParaRPr lang="en-US" dirty="0"/>
          </a:p>
        </p:txBody>
      </p:sp>
    </p:spTree>
    <p:extLst>
      <p:ext uri="{BB962C8B-B14F-4D97-AF65-F5344CB8AC3E}">
        <p14:creationId xmlns:p14="http://schemas.microsoft.com/office/powerpoint/2010/main" xmlns="" val="1038467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F0F99DC-505C-4476-B68E-9C3F9D2C60BC}" type="slidenum">
              <a:rPr lang="en-US"/>
              <a:pPr>
                <a:defRPr/>
              </a:pPr>
              <a:t>‹#›</a:t>
            </a:fld>
            <a:endParaRPr lang="en-US" dirty="0"/>
          </a:p>
        </p:txBody>
      </p:sp>
    </p:spTree>
    <p:extLst>
      <p:ext uri="{BB962C8B-B14F-4D97-AF65-F5344CB8AC3E}">
        <p14:creationId xmlns:p14="http://schemas.microsoft.com/office/powerpoint/2010/main" xmlns="" val="1513642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567FC3B-16AC-4B35-BDAC-DCA4182AB395}" type="slidenum">
              <a:rPr lang="en-US"/>
              <a:pPr>
                <a:defRPr/>
              </a:pPr>
              <a:t>‹#›</a:t>
            </a:fld>
            <a:endParaRPr lang="en-US" dirty="0"/>
          </a:p>
        </p:txBody>
      </p:sp>
    </p:spTree>
    <p:extLst>
      <p:ext uri="{BB962C8B-B14F-4D97-AF65-F5344CB8AC3E}">
        <p14:creationId xmlns:p14="http://schemas.microsoft.com/office/powerpoint/2010/main" xmlns="" val="2456083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BC3FCC0-FC2D-4F5E-8D31-17F5FC8A779B}" type="slidenum">
              <a:rPr lang="en-US"/>
              <a:pPr>
                <a:defRPr/>
              </a:pPr>
              <a:t>‹#›</a:t>
            </a:fld>
            <a:endParaRPr lang="en-US" dirty="0"/>
          </a:p>
        </p:txBody>
      </p:sp>
    </p:spTree>
    <p:extLst>
      <p:ext uri="{BB962C8B-B14F-4D97-AF65-F5344CB8AC3E}">
        <p14:creationId xmlns:p14="http://schemas.microsoft.com/office/powerpoint/2010/main" xmlns="" val="3870681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DBE0C31-1B21-463B-BAD0-3C7D53C9A940}" type="slidenum">
              <a:rPr lang="en-US"/>
              <a:pPr>
                <a:defRPr/>
              </a:pPr>
              <a:t>‹#›</a:t>
            </a:fld>
            <a:endParaRPr lang="en-US" dirty="0"/>
          </a:p>
        </p:txBody>
      </p:sp>
    </p:spTree>
    <p:extLst>
      <p:ext uri="{BB962C8B-B14F-4D97-AF65-F5344CB8AC3E}">
        <p14:creationId xmlns:p14="http://schemas.microsoft.com/office/powerpoint/2010/main" xmlns="" val="1936082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AE56841-2B70-412F-9B05-05B9BE1774DA}" type="slidenum">
              <a:rPr lang="en-US"/>
              <a:pPr>
                <a:defRPr/>
              </a:pPr>
              <a:t>‹#›</a:t>
            </a:fld>
            <a:endParaRPr lang="en-US" dirty="0"/>
          </a:p>
        </p:txBody>
      </p:sp>
    </p:spTree>
    <p:extLst>
      <p:ext uri="{BB962C8B-B14F-4D97-AF65-F5344CB8AC3E}">
        <p14:creationId xmlns:p14="http://schemas.microsoft.com/office/powerpoint/2010/main" xmlns="" val="2515433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22AD9B4-A38C-4A04-8428-B948CC1F654E}" type="slidenum">
              <a:rPr lang="en-US"/>
              <a:pPr>
                <a:defRPr/>
              </a:pPr>
              <a:t>‹#›</a:t>
            </a:fld>
            <a:endParaRPr lang="en-US" dirty="0"/>
          </a:p>
        </p:txBody>
      </p:sp>
    </p:spTree>
    <p:extLst>
      <p:ext uri="{BB962C8B-B14F-4D97-AF65-F5344CB8AC3E}">
        <p14:creationId xmlns:p14="http://schemas.microsoft.com/office/powerpoint/2010/main" xmlns="" val="521351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3C9546C-055C-4244-B185-E8832E52E749}" type="slidenum">
              <a:rPr lang="en-US"/>
              <a:pPr>
                <a:defRPr/>
              </a:pPr>
              <a:t>‹#›</a:t>
            </a:fld>
            <a:endParaRPr lang="en-US" dirty="0"/>
          </a:p>
        </p:txBody>
      </p:sp>
    </p:spTree>
    <p:extLst>
      <p:ext uri="{BB962C8B-B14F-4D97-AF65-F5344CB8AC3E}">
        <p14:creationId xmlns:p14="http://schemas.microsoft.com/office/powerpoint/2010/main" xmlns="" val="2103042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8F21B9C-F806-400C-8A59-0EF736A20EF6}" type="slidenum">
              <a:rPr lang="en-US"/>
              <a:pPr>
                <a:defRPr/>
              </a:pPr>
              <a:t>‹#›</a:t>
            </a:fld>
            <a:endParaRPr lang="en-US" dirty="0"/>
          </a:p>
        </p:txBody>
      </p:sp>
    </p:spTree>
    <p:extLst>
      <p:ext uri="{BB962C8B-B14F-4D97-AF65-F5344CB8AC3E}">
        <p14:creationId xmlns:p14="http://schemas.microsoft.com/office/powerpoint/2010/main" xmlns="" val="271810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06D74E0-4118-4AA2-8793-899503693625}" type="slidenum">
              <a:rPr lang="en-US"/>
              <a:pPr>
                <a:defRPr/>
              </a:pPr>
              <a:t>‹#›</a:t>
            </a:fld>
            <a:endParaRPr lang="en-US" dirty="0"/>
          </a:p>
        </p:txBody>
      </p:sp>
    </p:spTree>
    <p:extLst>
      <p:ext uri="{BB962C8B-B14F-4D97-AF65-F5344CB8AC3E}">
        <p14:creationId xmlns:p14="http://schemas.microsoft.com/office/powerpoint/2010/main" xmlns="" val="159206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1DAEEF5-E33F-47D2-94B8-0E68B3116F9C}" type="slidenum">
              <a:rPr lang="en-US"/>
              <a:pPr>
                <a:defRPr/>
              </a:pPr>
              <a:t>‹#›</a:t>
            </a:fld>
            <a:endParaRPr lang="en-US" dirty="0"/>
          </a:p>
        </p:txBody>
      </p:sp>
    </p:spTree>
    <p:extLst>
      <p:ext uri="{BB962C8B-B14F-4D97-AF65-F5344CB8AC3E}">
        <p14:creationId xmlns:p14="http://schemas.microsoft.com/office/powerpoint/2010/main" xmlns="" val="720777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06A9CFF-CE36-480A-A585-59DCEC0E6987}" type="slidenum">
              <a:rPr lang="en-US"/>
              <a:pPr>
                <a:defRPr/>
              </a:pPr>
              <a:t>‹#›</a:t>
            </a:fld>
            <a:endParaRPr lang="en-US" dirty="0"/>
          </a:p>
        </p:txBody>
      </p:sp>
    </p:spTree>
    <p:extLst>
      <p:ext uri="{BB962C8B-B14F-4D97-AF65-F5344CB8AC3E}">
        <p14:creationId xmlns:p14="http://schemas.microsoft.com/office/powerpoint/2010/main" xmlns="" val="2485180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393ECD4E-549A-466E-A98D-9E6617B92D69}" type="slidenum">
              <a:rPr lang="en-US"/>
              <a:pPr>
                <a:defRPr/>
              </a:pPr>
              <a:t>‹#›</a:t>
            </a:fld>
            <a:endParaRPr lang="en-US" dirty="0"/>
          </a:p>
        </p:txBody>
      </p:sp>
    </p:spTree>
    <p:extLst>
      <p:ext uri="{BB962C8B-B14F-4D97-AF65-F5344CB8AC3E}">
        <p14:creationId xmlns:p14="http://schemas.microsoft.com/office/powerpoint/2010/main" xmlns="" val="1628816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C1819F5-3FFB-4475-BF3C-A02A36496425}" type="slidenum">
              <a:rPr lang="en-US"/>
              <a:pPr>
                <a:defRPr/>
              </a:pPr>
              <a:t>‹#›</a:t>
            </a:fld>
            <a:endParaRPr lang="en-US" dirty="0"/>
          </a:p>
        </p:txBody>
      </p:sp>
    </p:spTree>
    <p:extLst>
      <p:ext uri="{BB962C8B-B14F-4D97-AF65-F5344CB8AC3E}">
        <p14:creationId xmlns:p14="http://schemas.microsoft.com/office/powerpoint/2010/main" xmlns="" val="4015474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D9E04C38-10C5-4629-8926-F3A39C52D3ED}" type="slidenum">
              <a:rPr lang="en-US"/>
              <a:pPr>
                <a:defRPr/>
              </a:pPr>
              <a:t>‹#›</a:t>
            </a:fld>
            <a:endParaRPr lang="en-US" dirty="0"/>
          </a:p>
        </p:txBody>
      </p:sp>
    </p:spTree>
    <p:extLst>
      <p:ext uri="{BB962C8B-B14F-4D97-AF65-F5344CB8AC3E}">
        <p14:creationId xmlns:p14="http://schemas.microsoft.com/office/powerpoint/2010/main" xmlns="" val="1131937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62A9C4F-C63F-4BA0-904C-F5634C063484}" type="slidenum">
              <a:rPr lang="en-US"/>
              <a:pPr>
                <a:defRPr/>
              </a:pPr>
              <a:t>‹#›</a:t>
            </a:fld>
            <a:endParaRPr lang="en-US" dirty="0"/>
          </a:p>
        </p:txBody>
      </p:sp>
    </p:spTree>
    <p:extLst>
      <p:ext uri="{BB962C8B-B14F-4D97-AF65-F5344CB8AC3E}">
        <p14:creationId xmlns:p14="http://schemas.microsoft.com/office/powerpoint/2010/main" xmlns="" val="1606651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F2ED9B9-68C6-4D87-A5CC-5B12FBC01C09}" type="slidenum">
              <a:rPr lang="en-US"/>
              <a:pPr>
                <a:defRPr/>
              </a:pPr>
              <a:t>‹#›</a:t>
            </a:fld>
            <a:endParaRPr lang="en-US" dirty="0"/>
          </a:p>
        </p:txBody>
      </p:sp>
    </p:spTree>
    <p:extLst>
      <p:ext uri="{BB962C8B-B14F-4D97-AF65-F5344CB8AC3E}">
        <p14:creationId xmlns:p14="http://schemas.microsoft.com/office/powerpoint/2010/main" xmlns="" val="1167603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D0AA093-367A-4A7B-8971-A974B6C1951D}" type="slidenum">
              <a:rPr lang="en-US"/>
              <a:pPr>
                <a:defRPr/>
              </a:pPr>
              <a:t>‹#›</a:t>
            </a:fld>
            <a:endParaRPr lang="en-US" dirty="0"/>
          </a:p>
        </p:txBody>
      </p:sp>
    </p:spTree>
    <p:extLst>
      <p:ext uri="{BB962C8B-B14F-4D97-AF65-F5344CB8AC3E}">
        <p14:creationId xmlns:p14="http://schemas.microsoft.com/office/powerpoint/2010/main" xmlns="" val="1644577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88A693F-DB75-4D7C-9E3D-E527D70DE364}" type="slidenum">
              <a:rPr lang="en-US"/>
              <a:pPr>
                <a:defRPr/>
              </a:pPr>
              <a:t>‹#›</a:t>
            </a:fld>
            <a:endParaRPr lang="en-US" dirty="0"/>
          </a:p>
        </p:txBody>
      </p:sp>
    </p:spTree>
    <p:extLst>
      <p:ext uri="{BB962C8B-B14F-4D97-AF65-F5344CB8AC3E}">
        <p14:creationId xmlns:p14="http://schemas.microsoft.com/office/powerpoint/2010/main" xmlns="" val="2329637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288549D-67B3-40AB-8573-2A04B3D67AA3}" type="slidenum">
              <a:rPr lang="en-US"/>
              <a:pPr>
                <a:defRPr/>
              </a:pPr>
              <a:t>‹#›</a:t>
            </a:fld>
            <a:endParaRPr lang="en-US" dirty="0"/>
          </a:p>
        </p:txBody>
      </p:sp>
    </p:spTree>
    <p:extLst>
      <p:ext uri="{BB962C8B-B14F-4D97-AF65-F5344CB8AC3E}">
        <p14:creationId xmlns:p14="http://schemas.microsoft.com/office/powerpoint/2010/main" xmlns="" val="97020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5633E95-10F5-4DE0-9E93-407F5E4799F2}" type="slidenum">
              <a:rPr lang="en-US"/>
              <a:pPr>
                <a:defRPr/>
              </a:pPr>
              <a:t>‹#›</a:t>
            </a:fld>
            <a:endParaRPr lang="en-US" dirty="0"/>
          </a:p>
        </p:txBody>
      </p:sp>
    </p:spTree>
    <p:extLst>
      <p:ext uri="{BB962C8B-B14F-4D97-AF65-F5344CB8AC3E}">
        <p14:creationId xmlns:p14="http://schemas.microsoft.com/office/powerpoint/2010/main" xmlns="" val="3259340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62325DE-B841-49EB-8E9D-419CE2EA102C}" type="slidenum">
              <a:rPr lang="en-US"/>
              <a:pPr>
                <a:defRPr/>
              </a:pPr>
              <a:t>‹#›</a:t>
            </a:fld>
            <a:endParaRPr lang="en-US" dirty="0"/>
          </a:p>
        </p:txBody>
      </p:sp>
    </p:spTree>
    <p:extLst>
      <p:ext uri="{BB962C8B-B14F-4D97-AF65-F5344CB8AC3E}">
        <p14:creationId xmlns:p14="http://schemas.microsoft.com/office/powerpoint/2010/main" xmlns="" val="3528511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447C65B-B978-404E-BE6A-1A46672340B6}" type="slidenum">
              <a:rPr lang="en-US"/>
              <a:pPr>
                <a:defRPr/>
              </a:pPr>
              <a:t>‹#›</a:t>
            </a:fld>
            <a:endParaRPr lang="en-US" dirty="0"/>
          </a:p>
        </p:txBody>
      </p:sp>
    </p:spTree>
    <p:extLst>
      <p:ext uri="{BB962C8B-B14F-4D97-AF65-F5344CB8AC3E}">
        <p14:creationId xmlns:p14="http://schemas.microsoft.com/office/powerpoint/2010/main" xmlns="" val="1714913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3363956A-B238-4257-B5CC-E2444FC1DC4C}" type="slidenum">
              <a:rPr lang="en-US"/>
              <a:pPr>
                <a:defRPr/>
              </a:pPr>
              <a:t>‹#›</a:t>
            </a:fld>
            <a:endParaRPr lang="en-US" dirty="0"/>
          </a:p>
        </p:txBody>
      </p:sp>
    </p:spTree>
    <p:extLst>
      <p:ext uri="{BB962C8B-B14F-4D97-AF65-F5344CB8AC3E}">
        <p14:creationId xmlns:p14="http://schemas.microsoft.com/office/powerpoint/2010/main" xmlns="" val="1518149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D4915B55-A162-4EF2-AE0A-9BD577F22B21}" type="slidenum">
              <a:rPr lang="en-US"/>
              <a:pPr>
                <a:defRPr/>
              </a:pPr>
              <a:t>‹#›</a:t>
            </a:fld>
            <a:endParaRPr lang="en-US" dirty="0"/>
          </a:p>
        </p:txBody>
      </p:sp>
    </p:spTree>
    <p:extLst>
      <p:ext uri="{BB962C8B-B14F-4D97-AF65-F5344CB8AC3E}">
        <p14:creationId xmlns:p14="http://schemas.microsoft.com/office/powerpoint/2010/main" xmlns="" val="2779806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D8704E34-AA57-444E-9F74-FBBD840C09CB}" type="slidenum">
              <a:rPr lang="en-US"/>
              <a:pPr>
                <a:defRPr/>
              </a:pPr>
              <a:t>‹#›</a:t>
            </a:fld>
            <a:endParaRPr lang="en-US" dirty="0"/>
          </a:p>
        </p:txBody>
      </p:sp>
    </p:spTree>
    <p:extLst>
      <p:ext uri="{BB962C8B-B14F-4D97-AF65-F5344CB8AC3E}">
        <p14:creationId xmlns:p14="http://schemas.microsoft.com/office/powerpoint/2010/main" xmlns="" val="41411637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EC70AC1-CFBB-4831-822E-1AFB8AACC9B8}" type="slidenum">
              <a:rPr lang="en-US"/>
              <a:pPr>
                <a:defRPr/>
              </a:pPr>
              <a:t>‹#›</a:t>
            </a:fld>
            <a:endParaRPr lang="en-US" dirty="0"/>
          </a:p>
        </p:txBody>
      </p:sp>
    </p:spTree>
    <p:extLst>
      <p:ext uri="{BB962C8B-B14F-4D97-AF65-F5344CB8AC3E}">
        <p14:creationId xmlns:p14="http://schemas.microsoft.com/office/powerpoint/2010/main" xmlns="" val="3975267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C81CE26-8F00-471B-B803-D0DA899D9B19}" type="slidenum">
              <a:rPr lang="en-US"/>
              <a:pPr>
                <a:defRPr/>
              </a:pPr>
              <a:t>‹#›</a:t>
            </a:fld>
            <a:endParaRPr lang="en-US" dirty="0"/>
          </a:p>
        </p:txBody>
      </p:sp>
    </p:spTree>
    <p:extLst>
      <p:ext uri="{BB962C8B-B14F-4D97-AF65-F5344CB8AC3E}">
        <p14:creationId xmlns:p14="http://schemas.microsoft.com/office/powerpoint/2010/main" xmlns="" val="1521218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685800" y="152400"/>
            <a:ext cx="7772400" cy="1143000"/>
          </a:xfrm>
        </p:spPr>
        <p:txBody>
          <a:bodyPr/>
          <a:lstStyle/>
          <a:p>
            <a:r>
              <a:rPr lang="sk-SK" smtClean="0"/>
              <a:t>Upravte štýly predlohy textu</a:t>
            </a:r>
            <a:endParaRPr lang="sk-SK"/>
          </a:p>
        </p:txBody>
      </p:sp>
      <p:sp>
        <p:nvSpPr>
          <p:cNvPr id="3" name="Zástupný symbol tabuľky 2"/>
          <p:cNvSpPr>
            <a:spLocks noGrp="1"/>
          </p:cNvSpPr>
          <p:nvPr>
            <p:ph type="tbl" idx="1"/>
          </p:nvPr>
        </p:nvSpPr>
        <p:spPr>
          <a:xfrm>
            <a:off x="685800" y="1981200"/>
            <a:ext cx="7772400" cy="4114800"/>
          </a:xfrm>
        </p:spPr>
        <p:txBody>
          <a:bodyPr/>
          <a:lstStyle/>
          <a:p>
            <a:pPr lvl="0"/>
            <a:endParaRPr lang="sk-SK" noProof="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38CDFD7-2FB3-49EA-9EF7-82DBF34D45C9}" type="slidenum">
              <a:rPr lang="en-US"/>
              <a:pPr>
                <a:defRPr/>
              </a:pPr>
              <a:t>‹#›</a:t>
            </a:fld>
            <a:endParaRPr lang="en-US" dirty="0"/>
          </a:p>
        </p:txBody>
      </p:sp>
    </p:spTree>
    <p:extLst>
      <p:ext uri="{BB962C8B-B14F-4D97-AF65-F5344CB8AC3E}">
        <p14:creationId xmlns:p14="http://schemas.microsoft.com/office/powerpoint/2010/main" xmlns="" val="2252104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smtClean="0"/>
              <a:t>Upravte štýly predlohy textu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A1102999-41A7-4BBF-9C5F-9BB580D47107}" type="slidenum">
              <a:rPr lang="en-US"/>
              <a:pPr>
                <a:defRPr/>
              </a:pPr>
              <a:t>‹#›</a:t>
            </a:fld>
            <a:endParaRPr lang="en-US" dirty="0"/>
          </a:p>
        </p:txBody>
      </p:sp>
    </p:spTree>
    <p:extLst>
      <p:ext uri="{BB962C8B-B14F-4D97-AF65-F5344CB8AC3E}">
        <p14:creationId xmlns:p14="http://schemas.microsoft.com/office/powerpoint/2010/main" xmlns="" val="10329982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5E5365A6-A427-4DB5-927B-2FD66322BB0C}" type="slidenum">
              <a:rPr lang="en-US"/>
              <a:pPr>
                <a:defRPr/>
              </a:pPr>
              <a:t>‹#›</a:t>
            </a:fld>
            <a:endParaRPr lang="en-US" dirty="0"/>
          </a:p>
        </p:txBody>
      </p:sp>
    </p:spTree>
    <p:extLst>
      <p:ext uri="{BB962C8B-B14F-4D97-AF65-F5344CB8AC3E}">
        <p14:creationId xmlns:p14="http://schemas.microsoft.com/office/powerpoint/2010/main" xmlns="" val="23875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5510632-5B35-4D12-8899-B5D1E082A57A}" type="slidenum">
              <a:rPr lang="en-US"/>
              <a:pPr>
                <a:defRPr/>
              </a:pPr>
              <a:t>‹#›</a:t>
            </a:fld>
            <a:endParaRPr lang="en-US" dirty="0"/>
          </a:p>
        </p:txBody>
      </p:sp>
    </p:spTree>
    <p:extLst>
      <p:ext uri="{BB962C8B-B14F-4D97-AF65-F5344CB8AC3E}">
        <p14:creationId xmlns:p14="http://schemas.microsoft.com/office/powerpoint/2010/main" xmlns="" val="1238122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FDDAAA2-FC54-4B1A-8870-0AEE0680B532}" type="slidenum">
              <a:rPr lang="en-US"/>
              <a:pPr>
                <a:defRPr/>
              </a:pPr>
              <a:t>‹#›</a:t>
            </a:fld>
            <a:endParaRPr lang="en-US" dirty="0"/>
          </a:p>
        </p:txBody>
      </p:sp>
    </p:spTree>
    <p:extLst>
      <p:ext uri="{BB962C8B-B14F-4D97-AF65-F5344CB8AC3E}">
        <p14:creationId xmlns:p14="http://schemas.microsoft.com/office/powerpoint/2010/main" xmlns="" val="2119363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B4F067F-4D3D-4FCA-A56B-106302329110}" type="slidenum">
              <a:rPr lang="en-US"/>
              <a:pPr>
                <a:defRPr/>
              </a:pPr>
              <a:t>‹#›</a:t>
            </a:fld>
            <a:endParaRPr lang="en-US" dirty="0"/>
          </a:p>
        </p:txBody>
      </p:sp>
    </p:spTree>
    <p:extLst>
      <p:ext uri="{BB962C8B-B14F-4D97-AF65-F5344CB8AC3E}">
        <p14:creationId xmlns:p14="http://schemas.microsoft.com/office/powerpoint/2010/main" xmlns="" val="3909487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708E2C1-32E9-4513-AF4A-B7EC1A47FB19}" type="slidenum">
              <a:rPr lang="en-US"/>
              <a:pPr>
                <a:defRPr/>
              </a:pPr>
              <a:t>‹#›</a:t>
            </a:fld>
            <a:endParaRPr lang="en-US" dirty="0"/>
          </a:p>
        </p:txBody>
      </p:sp>
    </p:spTree>
    <p:extLst>
      <p:ext uri="{BB962C8B-B14F-4D97-AF65-F5344CB8AC3E}">
        <p14:creationId xmlns:p14="http://schemas.microsoft.com/office/powerpoint/2010/main" xmlns="" val="3721316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A0E92B3-D200-4D3B-A5F0-12FC0A2F200D}" type="slidenum">
              <a:rPr lang="en-US"/>
              <a:pPr>
                <a:defRPr/>
              </a:pPr>
              <a:t>‹#›</a:t>
            </a:fld>
            <a:endParaRPr lang="en-US" dirty="0"/>
          </a:p>
        </p:txBody>
      </p:sp>
    </p:spTree>
    <p:extLst>
      <p:ext uri="{BB962C8B-B14F-4D97-AF65-F5344CB8AC3E}">
        <p14:creationId xmlns:p14="http://schemas.microsoft.com/office/powerpoint/2010/main" xmlns="" val="810324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81277E3-1E15-45A5-A9CE-98893B2D8D31}" type="slidenum">
              <a:rPr lang="en-US"/>
              <a:pPr>
                <a:defRPr/>
              </a:pPr>
              <a:t>‹#›</a:t>
            </a:fld>
            <a:endParaRPr lang="en-US" dirty="0"/>
          </a:p>
        </p:txBody>
      </p:sp>
    </p:spTree>
    <p:extLst>
      <p:ext uri="{BB962C8B-B14F-4D97-AF65-F5344CB8AC3E}">
        <p14:creationId xmlns:p14="http://schemas.microsoft.com/office/powerpoint/2010/main" xmlns="" val="1599631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F0A756B-4494-4C14-AFC2-EC2225CBD6E6}" type="slidenum">
              <a:rPr lang="en-US"/>
              <a:pPr>
                <a:defRPr/>
              </a:pPr>
              <a:t>‹#›</a:t>
            </a:fld>
            <a:endParaRPr lang="en-US" dirty="0"/>
          </a:p>
        </p:txBody>
      </p:sp>
    </p:spTree>
    <p:extLst>
      <p:ext uri="{BB962C8B-B14F-4D97-AF65-F5344CB8AC3E}">
        <p14:creationId xmlns:p14="http://schemas.microsoft.com/office/powerpoint/2010/main" xmlns="" val="3710859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5670DDC-D35F-435A-84A8-F2966249AC86}" type="slidenum">
              <a:rPr lang="en-US"/>
              <a:pPr>
                <a:defRPr/>
              </a:pPr>
              <a:t>‹#›</a:t>
            </a:fld>
            <a:endParaRPr lang="en-US" dirty="0"/>
          </a:p>
        </p:txBody>
      </p:sp>
    </p:spTree>
    <p:extLst>
      <p:ext uri="{BB962C8B-B14F-4D97-AF65-F5344CB8AC3E}">
        <p14:creationId xmlns:p14="http://schemas.microsoft.com/office/powerpoint/2010/main" xmlns="" val="2484509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B32C8C7-5D3A-437B-A1D9-C5A3FBFC9A73}" type="slidenum">
              <a:rPr lang="en-US"/>
              <a:pPr>
                <a:defRPr/>
              </a:pPr>
              <a:t>‹#›</a:t>
            </a:fld>
            <a:endParaRPr lang="en-US" dirty="0"/>
          </a:p>
        </p:txBody>
      </p:sp>
    </p:spTree>
    <p:extLst>
      <p:ext uri="{BB962C8B-B14F-4D97-AF65-F5344CB8AC3E}">
        <p14:creationId xmlns:p14="http://schemas.microsoft.com/office/powerpoint/2010/main" xmlns="" val="8013708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A9110C7-70C0-41C6-8736-C95A27424173}" type="slidenum">
              <a:rPr lang="en-US"/>
              <a:pPr>
                <a:defRPr/>
              </a:pPr>
              <a:t>‹#›</a:t>
            </a:fld>
            <a:endParaRPr lang="en-US" dirty="0"/>
          </a:p>
        </p:txBody>
      </p:sp>
    </p:spTree>
    <p:extLst>
      <p:ext uri="{BB962C8B-B14F-4D97-AF65-F5344CB8AC3E}">
        <p14:creationId xmlns:p14="http://schemas.microsoft.com/office/powerpoint/2010/main" xmlns="" val="185921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7D260B0-7004-454C-9139-77A15C718E5A}" type="slidenum">
              <a:rPr lang="en-US"/>
              <a:pPr>
                <a:defRPr/>
              </a:pPr>
              <a:t>‹#›</a:t>
            </a:fld>
            <a:endParaRPr lang="en-US" dirty="0"/>
          </a:p>
        </p:txBody>
      </p:sp>
    </p:spTree>
    <p:extLst>
      <p:ext uri="{BB962C8B-B14F-4D97-AF65-F5344CB8AC3E}">
        <p14:creationId xmlns:p14="http://schemas.microsoft.com/office/powerpoint/2010/main" xmlns="" val="363054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07917F14-9654-4ABA-A578-E28DFE5408B9}" type="slidenum">
              <a:rPr lang="en-US"/>
              <a:pPr>
                <a:defRPr/>
              </a:pPr>
              <a:t>‹#›</a:t>
            </a:fld>
            <a:endParaRPr lang="en-US" dirty="0"/>
          </a:p>
        </p:txBody>
      </p:sp>
    </p:spTree>
    <p:extLst>
      <p:ext uri="{BB962C8B-B14F-4D97-AF65-F5344CB8AC3E}">
        <p14:creationId xmlns:p14="http://schemas.microsoft.com/office/powerpoint/2010/main" xmlns="" val="282598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2051"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5ACD6E9A-CD87-4097-84EA-DFD4A7E2A1E3}" type="slidenum">
              <a:rPr lang="en-US"/>
              <a:pPr>
                <a:defRPr/>
              </a:pPr>
              <a:t>‹#›</a:t>
            </a:fld>
            <a:endParaRPr lang="en-US" dirty="0"/>
          </a:p>
        </p:txBody>
      </p:sp>
      <p:pic>
        <p:nvPicPr>
          <p:cNvPr id="2055" name="Picture 7" descr="presentation template4.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3075"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95522712-A15D-437D-8F68-69FD391882EF}" type="slidenum">
              <a:rPr lang="en-US"/>
              <a:pPr>
                <a:defRPr/>
              </a:pPr>
              <a:t>‹#›</a:t>
            </a:fld>
            <a:endParaRPr lang="en-US" dirty="0"/>
          </a:p>
        </p:txBody>
      </p:sp>
      <p:pic>
        <p:nvPicPr>
          <p:cNvPr id="3079" name="Picture 7" descr="presentation template4.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4099"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2445C4FC-066A-4B92-AE75-A9AAD002760E}" type="slidenum">
              <a:rPr lang="en-US"/>
              <a:pPr>
                <a:defRPr/>
              </a:pPr>
              <a:t>‹#›</a:t>
            </a:fld>
            <a:endParaRPr lang="en-US" dirty="0"/>
          </a:p>
        </p:txBody>
      </p:sp>
      <p:pic>
        <p:nvPicPr>
          <p:cNvPr id="4103" name="Picture 7" descr="presentation template4.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5123"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355BD4FD-DEED-4DCD-88B5-8C6676937DDC}" type="slidenum">
              <a:rPr lang="en-US"/>
              <a:pPr>
                <a:defRPr/>
              </a:pPr>
              <a:t>‹#›</a:t>
            </a:fld>
            <a:endParaRPr lang="en-US" dirty="0"/>
          </a:p>
        </p:txBody>
      </p:sp>
      <p:pic>
        <p:nvPicPr>
          <p:cNvPr id="5127" name="Picture 7" descr="presentation template4.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6147"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CB28A4B9-A787-49E9-8B9F-4088FBEA4B48}" type="slidenum">
              <a:rPr lang="en-US"/>
              <a:pPr>
                <a:defRPr/>
              </a:pPr>
              <a:t>‹#›</a:t>
            </a:fld>
            <a:endParaRPr lang="en-US" dirty="0"/>
          </a:p>
        </p:txBody>
      </p:sp>
      <p:pic>
        <p:nvPicPr>
          <p:cNvPr id="6151" name="Picture 7" descr="presentation template4.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7171"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DB2AD7B7-7287-46E3-BE2E-2BA0726D7C84}" type="slidenum">
              <a:rPr lang="en-US"/>
              <a:pPr>
                <a:defRPr/>
              </a:pPr>
              <a:t>‹#›</a:t>
            </a:fld>
            <a:endParaRPr lang="en-US" dirty="0"/>
          </a:p>
        </p:txBody>
      </p:sp>
      <p:pic>
        <p:nvPicPr>
          <p:cNvPr id="7175" name="Picture 7" descr="presentation template4.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Upravte štýly predlohy textu</a:t>
            </a:r>
            <a:endParaRPr lang="en-US" smtClean="0"/>
          </a:p>
        </p:txBody>
      </p:sp>
      <p:sp>
        <p:nvSpPr>
          <p:cNvPr id="8195"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i</a:t>
            </a:r>
          </a:p>
          <a:p>
            <a:pPr lvl="2"/>
            <a:r>
              <a:rPr lang="en-US" smtClean="0"/>
              <a:t>Third level</a:t>
            </a:r>
          </a:p>
          <a:p>
            <a:pPr lvl="3"/>
            <a:r>
              <a:rPr lang="en-US" smtClean="0"/>
              <a:t>Fourth level</a:t>
            </a:r>
          </a:p>
          <a:p>
            <a:pPr lvl="4"/>
            <a:r>
              <a:rPr lang="en-US" smtClean="0"/>
              <a:t>Fifth level</a:t>
            </a:r>
          </a:p>
        </p:txBody>
      </p:sp>
      <p:sp>
        <p:nvSpPr>
          <p:cNvPr id="181253" name="Rectangle 5"/>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baseline="0">
                <a:solidFill>
                  <a:prstClr val="black"/>
                </a:solidFill>
                <a:latin typeface="Arial" charset="0"/>
                <a:ea typeface="MS PGothic" charset="0"/>
                <a:cs typeface="+mn-cs"/>
              </a:defRPr>
            </a:lvl1pPr>
          </a:lstStyle>
          <a:p>
            <a:pPr>
              <a:defRPr/>
            </a:pPr>
            <a:endParaRPr lang="en-US"/>
          </a:p>
        </p:txBody>
      </p:sp>
      <p:sp>
        <p:nvSpPr>
          <p:cNvPr id="181254" name="Rectangle 6"/>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baseline="0">
                <a:solidFill>
                  <a:prstClr val="black"/>
                </a:solidFill>
                <a:latin typeface="Arial" charset="0"/>
                <a:ea typeface="MS PGothic" charset="0"/>
                <a:cs typeface="+mn-cs"/>
              </a:defRPr>
            </a:lvl1pPr>
          </a:lstStyle>
          <a:p>
            <a:pPr>
              <a:defRPr/>
            </a:pPr>
            <a:endParaRPr lang="en-US"/>
          </a:p>
        </p:txBody>
      </p:sp>
      <p:sp>
        <p:nvSpPr>
          <p:cNvPr id="181255" name="Rectangle 7"/>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aseline="0">
                <a:solidFill>
                  <a:prstClr val="black"/>
                </a:solidFill>
                <a:latin typeface="Arial" pitchFamily="34" charset="0"/>
                <a:cs typeface="+mn-cs"/>
              </a:defRPr>
            </a:lvl1pPr>
          </a:lstStyle>
          <a:p>
            <a:pPr>
              <a:defRPr/>
            </a:pPr>
            <a:fld id="{8C119297-ECF9-4B14-BDF0-BF3C2D1B8C53}" type="slidenum">
              <a:rPr lang="en-US"/>
              <a:pPr>
                <a:defRPr/>
              </a:pPr>
              <a:t>‹#›</a:t>
            </a:fld>
            <a:endParaRPr lang="en-US" dirty="0"/>
          </a:p>
        </p:txBody>
      </p:sp>
      <p:pic>
        <p:nvPicPr>
          <p:cNvPr id="8199" name="Picture 7" descr="presentation template4.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MS PGothic" charset="0"/>
          <a:cs typeface="MS PGothic" charset="0"/>
        </a:defRPr>
      </a:lvl6pPr>
      <a:lvl7pPr marL="914400" algn="ctr" rtl="0" eaLnBrk="1" fontAlgn="base" hangingPunct="1">
        <a:spcBef>
          <a:spcPct val="0"/>
        </a:spcBef>
        <a:spcAft>
          <a:spcPct val="0"/>
        </a:spcAft>
        <a:defRPr sz="4400">
          <a:solidFill>
            <a:schemeClr val="tx2"/>
          </a:solidFill>
          <a:latin typeface="Arial" charset="0"/>
          <a:ea typeface="MS PGothic" charset="0"/>
          <a:cs typeface="MS PGothic" charset="0"/>
        </a:defRPr>
      </a:lvl7pPr>
      <a:lvl8pPr marL="1371600" algn="ctr" rtl="0" eaLnBrk="1" fontAlgn="base" hangingPunct="1">
        <a:spcBef>
          <a:spcPct val="0"/>
        </a:spcBef>
        <a:spcAft>
          <a:spcPct val="0"/>
        </a:spcAft>
        <a:defRPr sz="4400">
          <a:solidFill>
            <a:schemeClr val="tx2"/>
          </a:solidFill>
          <a:latin typeface="Arial" charset="0"/>
          <a:ea typeface="MS PGothic" charset="0"/>
          <a:cs typeface="MS PGothic" charset="0"/>
        </a:defRPr>
      </a:lvl8pPr>
      <a:lvl9pPr marL="1828800" algn="ctr" rtl="0" eaLnBrk="1" fontAlgn="base" hangingPunct="1">
        <a:spcBef>
          <a:spcPct val="0"/>
        </a:spcBef>
        <a:spcAft>
          <a:spcPct val="0"/>
        </a:spcAft>
        <a:defRPr sz="4400">
          <a:solidFill>
            <a:schemeClr val="tx2"/>
          </a:solidFill>
          <a:latin typeface="Arial" charset="0"/>
          <a:ea typeface="MS PGothic" charset="0"/>
          <a:cs typeface="MS PGothic"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9.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9.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96" y="1772816"/>
            <a:ext cx="7772400" cy="1470025"/>
          </a:xfrm>
        </p:spPr>
        <p:txBody>
          <a:bodyPr/>
          <a:lstStyle/>
          <a:p>
            <a:r>
              <a:rPr lang="el-GR" dirty="0" smtClean="0"/>
              <a:t>Εταιρική Κοινωνική Ευθύνη  Π</a:t>
            </a:r>
            <a:r>
              <a:rPr lang="en-US" dirty="0" smtClean="0"/>
              <a:t>EK</a:t>
            </a:r>
            <a:r>
              <a:rPr lang="el-GR" dirty="0" smtClean="0"/>
              <a:t>/ΑμεΑ</a:t>
            </a:r>
            <a:endParaRPr lang="el-GR" dirty="0"/>
          </a:p>
        </p:txBody>
      </p:sp>
      <p:sp>
        <p:nvSpPr>
          <p:cNvPr id="5" name="Subtitle 4"/>
          <p:cNvSpPr>
            <a:spLocks noGrp="1"/>
          </p:cNvSpPr>
          <p:nvPr>
            <p:ph type="subTitle" idx="1"/>
          </p:nvPr>
        </p:nvSpPr>
        <p:spPr>
          <a:xfrm>
            <a:off x="1344196" y="3356992"/>
            <a:ext cx="6400800" cy="1752600"/>
          </a:xfrm>
        </p:spPr>
        <p:txBody>
          <a:bodyPr/>
          <a:lstStyle/>
          <a:p>
            <a:r>
              <a:rPr lang="el-GR" dirty="0" smtClean="0"/>
              <a:t>Σοφία Πετρολέκα </a:t>
            </a:r>
          </a:p>
          <a:p>
            <a:r>
              <a:rPr lang="el-GR" sz="2800" dirty="0" smtClean="0"/>
              <a:t>ΕΛΣΑ </a:t>
            </a:r>
            <a:r>
              <a:rPr lang="en-US" sz="2800" dirty="0" smtClean="0"/>
              <a:t>SILGAN METAL PACKAGING</a:t>
            </a:r>
            <a:endParaRPr lang="el-GR"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4808548"/>
            <a:ext cx="3401576"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8882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054552" cy="1143000"/>
          </a:xfrm>
        </p:spPr>
        <p:txBody>
          <a:bodyPr/>
          <a:lstStyle/>
          <a:p>
            <a:pPr algn="l"/>
            <a:r>
              <a:rPr lang="el-GR" dirty="0" smtClean="0">
                <a:solidFill>
                  <a:schemeClr val="tx1"/>
                </a:solidFill>
              </a:rPr>
              <a:t>Συνεργασια μας με Πεκαμεα</a:t>
            </a:r>
            <a:endParaRPr lang="el-GR" dirty="0">
              <a:solidFill>
                <a:schemeClr val="tx1"/>
              </a:solidFill>
            </a:endParaRPr>
          </a:p>
        </p:txBody>
      </p:sp>
      <p:sp>
        <p:nvSpPr>
          <p:cNvPr id="3" name="Content Placeholder 2"/>
          <p:cNvSpPr>
            <a:spLocks noGrp="1"/>
          </p:cNvSpPr>
          <p:nvPr>
            <p:ph idx="1"/>
          </p:nvPr>
        </p:nvSpPr>
        <p:spPr>
          <a:xfrm>
            <a:off x="0" y="1772816"/>
            <a:ext cx="7133903" cy="4752528"/>
          </a:xfrm>
        </p:spPr>
        <p:txBody>
          <a:bodyPr/>
          <a:lstStyle/>
          <a:p>
            <a:pPr marL="0" indent="0">
              <a:buNone/>
            </a:pPr>
            <a:r>
              <a:rPr lang="el-GR" sz="2000" b="1" u="sng" dirty="0" smtClean="0"/>
              <a:t>Τι μας οδήγησε στην συνεργασία μας με το ΠΕΚΑΜΕΑ </a:t>
            </a:r>
          </a:p>
          <a:p>
            <a:r>
              <a:rPr lang="el-GR" sz="2000" dirty="0"/>
              <a:t>Έ</a:t>
            </a:r>
            <a:r>
              <a:rPr lang="el-GR" sz="2000" dirty="0" smtClean="0"/>
              <a:t>ντονη δραστηριότητά τους</a:t>
            </a:r>
          </a:p>
          <a:p>
            <a:r>
              <a:rPr lang="el-GR" sz="2000" dirty="0" smtClean="0"/>
              <a:t>Συνεχής προσπάθεια για εύρεση νέων δημιουργικών ιδεών </a:t>
            </a:r>
          </a:p>
          <a:p>
            <a:r>
              <a:rPr lang="el-GR" sz="2000" dirty="0" smtClean="0"/>
              <a:t>Εταιρική κουλτούρα -  Επαγγελματισμός, Επικοινωνία, Συνεργασία και Εμπιστοσύνη.  </a:t>
            </a:r>
          </a:p>
          <a:p>
            <a:r>
              <a:rPr lang="el-GR" sz="2000" dirty="0" smtClean="0"/>
              <a:t>Τα προσφερόμενα είδη </a:t>
            </a:r>
            <a:endParaRPr lang="en-US" sz="2800" dirty="0" smtClean="0"/>
          </a:p>
          <a:p>
            <a:pPr marL="0" indent="0">
              <a:buNone/>
            </a:pPr>
            <a:r>
              <a:rPr lang="el-GR" sz="2800" dirty="0" smtClean="0"/>
              <a:t>Δράσεις </a:t>
            </a:r>
            <a:endParaRPr lang="en-US" sz="2800" dirty="0" smtClean="0"/>
          </a:p>
          <a:p>
            <a:r>
              <a:rPr lang="el-GR" sz="2000" dirty="0" smtClean="0"/>
              <a:t>Χριστουγεννιάτικα και Πασχαλινά Παζάρια. Αγορά διαφόρων  ειδών που παρασκευάζουν τα άτομα με ειδικές ανάγκες. </a:t>
            </a:r>
          </a:p>
          <a:p>
            <a:r>
              <a:rPr lang="el-GR" sz="2000" dirty="0" smtClean="0"/>
              <a:t>Δωρεάν παροχή προϊόντων μας προς αξιοποίηση και μελλοντική μεταπώληση</a:t>
            </a:r>
            <a:r>
              <a:rPr lang="en-US" sz="2000" dirty="0" smtClean="0"/>
              <a:t>. </a:t>
            </a:r>
            <a:endParaRPr lang="el-GR" sz="2000" dirty="0" smtClean="0"/>
          </a:p>
          <a:p>
            <a:pPr marL="0" indent="0">
              <a:buNone/>
            </a:pPr>
            <a:endParaRPr lang="el-GR" sz="2000" dirty="0"/>
          </a:p>
          <a:p>
            <a:endParaRPr lang="el-GR" sz="20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2301153"/>
            <a:ext cx="2375522" cy="2088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3522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Φωτογραφικό Υλικό</a:t>
            </a:r>
            <a:endParaRPr lang="el-GR" dirty="0">
              <a:solidFill>
                <a:schemeClr val="tx1"/>
              </a:solidFill>
            </a:endParaRPr>
          </a:p>
        </p:txBody>
      </p:sp>
      <p:pic>
        <p:nvPicPr>
          <p:cNvPr id="7170" name="Picture 2" descr="C:\Users\petrsof\Documents\CSR\Στήριξη - ΠεκΑμεα\Photos- Easter BAZAAR\11088958_10153237563193384_343449216_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1424095"/>
            <a:ext cx="3240360" cy="230696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petrsof\Documents\CSR\Στήριξη - ΠεκΑμεα\Photos- Easter BAZAAR\11116120_10153237563208384_1518038063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484783"/>
            <a:ext cx="3208317" cy="218558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petrsof\Pictures\ELSA\ΜΚΟ BAZAAR\11106442_10153237563153384_72984331_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3887867"/>
            <a:ext cx="3208317" cy="2406238"/>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C:\Users\petrsof\Pictures\ELSA\ΜΚΟ BAZAAR\11106324_10153237563313384_474680498_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11960" y="3887868"/>
            <a:ext cx="3240360" cy="2406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569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Το όραμα  </a:t>
            </a:r>
            <a:endParaRPr lang="el-GR" dirty="0">
              <a:solidFill>
                <a:schemeClr val="tx1"/>
              </a:solidFill>
            </a:endParaRPr>
          </a:p>
        </p:txBody>
      </p:sp>
      <p:sp>
        <p:nvSpPr>
          <p:cNvPr id="3" name="Content Placeholder 2"/>
          <p:cNvSpPr>
            <a:spLocks noGrp="1"/>
          </p:cNvSpPr>
          <p:nvPr>
            <p:ph idx="1"/>
          </p:nvPr>
        </p:nvSpPr>
        <p:spPr>
          <a:xfrm>
            <a:off x="539552" y="1556792"/>
            <a:ext cx="7772400" cy="4114800"/>
          </a:xfrm>
        </p:spPr>
        <p:txBody>
          <a:bodyPr/>
          <a:lstStyle/>
          <a:p>
            <a:r>
              <a:rPr lang="el-GR" sz="2200" dirty="0" smtClean="0">
                <a:solidFill>
                  <a:prstClr val="black"/>
                </a:solidFill>
              </a:rPr>
              <a:t>Βελτίωση συνθηκών </a:t>
            </a:r>
            <a:r>
              <a:rPr lang="el-GR" sz="2200" dirty="0">
                <a:solidFill>
                  <a:prstClr val="black"/>
                </a:solidFill>
              </a:rPr>
              <a:t>και </a:t>
            </a:r>
            <a:r>
              <a:rPr lang="el-GR" sz="2200" dirty="0" smtClean="0">
                <a:solidFill>
                  <a:prstClr val="black"/>
                </a:solidFill>
              </a:rPr>
              <a:t>επένδυση </a:t>
            </a:r>
            <a:endParaRPr lang="el-GR" sz="2200" dirty="0">
              <a:solidFill>
                <a:prstClr val="black"/>
              </a:solidFill>
            </a:endParaRPr>
          </a:p>
          <a:p>
            <a:pPr lvl="1">
              <a:buFont typeface="Wingdings" panose="05000000000000000000" pitchFamily="2" charset="2"/>
              <a:buChar char="ü"/>
            </a:pPr>
            <a:r>
              <a:rPr lang="el-GR" sz="2200" dirty="0" smtClean="0">
                <a:solidFill>
                  <a:prstClr val="black"/>
                </a:solidFill>
              </a:rPr>
              <a:t>Ανθρώπινο </a:t>
            </a:r>
            <a:r>
              <a:rPr lang="el-GR" sz="2200" dirty="0">
                <a:solidFill>
                  <a:prstClr val="black"/>
                </a:solidFill>
              </a:rPr>
              <a:t>δυναμικό</a:t>
            </a:r>
          </a:p>
          <a:p>
            <a:pPr lvl="1">
              <a:buFont typeface="Wingdings" panose="05000000000000000000" pitchFamily="2" charset="2"/>
              <a:buChar char="ü"/>
            </a:pPr>
            <a:r>
              <a:rPr lang="el-GR" sz="2200" dirty="0" smtClean="0">
                <a:solidFill>
                  <a:prstClr val="black"/>
                </a:solidFill>
              </a:rPr>
              <a:t>Περιβάλλον</a:t>
            </a:r>
            <a:endParaRPr lang="el-GR" sz="2200" dirty="0">
              <a:solidFill>
                <a:prstClr val="black"/>
              </a:solidFill>
            </a:endParaRPr>
          </a:p>
          <a:p>
            <a:pPr lvl="1">
              <a:buFont typeface="Wingdings" panose="05000000000000000000" pitchFamily="2" charset="2"/>
              <a:buChar char="ü"/>
            </a:pPr>
            <a:r>
              <a:rPr lang="el-GR" sz="2200" dirty="0" smtClean="0">
                <a:solidFill>
                  <a:prstClr val="black"/>
                </a:solidFill>
              </a:rPr>
              <a:t>Τοπικές κοινότητες</a:t>
            </a:r>
          </a:p>
          <a:p>
            <a:pPr lvl="1">
              <a:buFont typeface="Wingdings" panose="05000000000000000000" pitchFamily="2" charset="2"/>
              <a:buChar char="ü"/>
            </a:pPr>
            <a:r>
              <a:rPr lang="el-GR" sz="2200" dirty="0" smtClean="0">
                <a:solidFill>
                  <a:prstClr val="black"/>
                </a:solidFill>
              </a:rPr>
              <a:t>Ευπαθείς Ομάδες </a:t>
            </a:r>
            <a:endParaRPr lang="el-GR" sz="2200" dirty="0">
              <a:solidFill>
                <a:prstClr val="black"/>
              </a:solidFill>
            </a:endParaRPr>
          </a:p>
          <a:p>
            <a:r>
              <a:rPr lang="el-GR" sz="2200" dirty="0" smtClean="0">
                <a:solidFill>
                  <a:prstClr val="black"/>
                </a:solidFill>
              </a:rPr>
              <a:t>Θέλουμε </a:t>
            </a:r>
            <a:r>
              <a:rPr lang="el-GR" sz="2200" dirty="0">
                <a:solidFill>
                  <a:prstClr val="black"/>
                </a:solidFill>
              </a:rPr>
              <a:t>να διασφαλίσουμε ότι η κοινωνική υπευθυνότητα ενσωματώνεται ολοένα και περισσότερο στη διαδικασία λήψης αποφάσεων της εταιρείας μας και την εκτέλεση του καθημερινού μας </a:t>
            </a:r>
            <a:r>
              <a:rPr lang="el-GR" sz="2200" dirty="0" smtClean="0">
                <a:solidFill>
                  <a:prstClr val="black"/>
                </a:solidFill>
              </a:rPr>
              <a:t>έργου.</a:t>
            </a:r>
          </a:p>
          <a:p>
            <a:r>
              <a:rPr lang="el-GR" sz="2200" dirty="0" smtClean="0">
                <a:solidFill>
                  <a:prstClr val="black"/>
                </a:solidFill>
              </a:rPr>
              <a:t>Νέα κουλτούρα συμμετοχής προσφοράς στην κοινωνική συνοχή προς όφελος όλων μας. </a:t>
            </a:r>
            <a:endParaRPr lang="el-GR" sz="2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62558" y="5378288"/>
            <a:ext cx="2070231"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C:\Users\Γιωργος\AppData\Roaming\PixelMetrics\CaptureWiz\Temp\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1412776"/>
            <a:ext cx="2143125" cy="2219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253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 y="1556792"/>
            <a:ext cx="7920880" cy="4392488"/>
          </a:xfrm>
        </p:spPr>
        <p:txBody>
          <a:bodyPr/>
          <a:lstStyle/>
          <a:p>
            <a:r>
              <a:rPr lang="el-GR" sz="1800" dirty="0" smtClean="0"/>
              <a:t>Να </a:t>
            </a:r>
            <a:r>
              <a:rPr lang="el-GR" sz="1800" dirty="0"/>
              <a:t>βελτιώσουμε περαιτέρω τον Δείκτη Δέσμευσης Εργαζομένων.</a:t>
            </a:r>
          </a:p>
          <a:p>
            <a:r>
              <a:rPr lang="el-GR" sz="1800" dirty="0"/>
              <a:t>Να πετυχαίνουμε συνεχώς τον στόχο για μηδέν </a:t>
            </a:r>
            <a:r>
              <a:rPr lang="el-GR" sz="1800" dirty="0" smtClean="0"/>
              <a:t>ατυχήματα</a:t>
            </a:r>
            <a:r>
              <a:rPr lang="el-GR" sz="1800" dirty="0"/>
              <a:t>.</a:t>
            </a:r>
          </a:p>
          <a:p>
            <a:r>
              <a:rPr lang="el-GR" sz="1800" dirty="0"/>
              <a:t>Να εντάξουμε την κοινωνική υπευθυνότητα ως παράγοντα στην ετήσια ανασκόπηση </a:t>
            </a:r>
            <a:r>
              <a:rPr lang="el-GR" sz="1800" dirty="0" smtClean="0"/>
              <a:t>ποιοτητας .</a:t>
            </a:r>
            <a:endParaRPr lang="el-GR" sz="1800" dirty="0"/>
          </a:p>
          <a:p>
            <a:r>
              <a:rPr lang="el-GR" sz="1800" dirty="0"/>
              <a:t>Να καλύψουμε τις κενές θέσεις εργασίας κατά </a:t>
            </a:r>
            <a:r>
              <a:rPr lang="el-GR" sz="1800" dirty="0" smtClean="0"/>
              <a:t>ένα μεγάλο ποσοστό από την τοπικη κοινωνια .</a:t>
            </a:r>
            <a:endParaRPr lang="el-GR" sz="1800" dirty="0"/>
          </a:p>
          <a:p>
            <a:r>
              <a:rPr lang="el-GR" sz="1800" dirty="0"/>
              <a:t>Να ενισχύσουμε περαιτέρω το πρόγραμμα εθελοντισμού των εργαζομένων μέσω υλοποίησης προγραμμάτων.</a:t>
            </a:r>
          </a:p>
          <a:p>
            <a:r>
              <a:rPr lang="el-GR" sz="1800" dirty="0"/>
              <a:t>Να ενημερώσουμε και να ευαισθητοποιήσουμε τους εργαζομένους σε κοινωνικά και περιβαλλοντικά προγράμματα</a:t>
            </a:r>
            <a:r>
              <a:rPr lang="el-GR" sz="1800" dirty="0" smtClean="0"/>
              <a:t>.</a:t>
            </a:r>
          </a:p>
          <a:p>
            <a:r>
              <a:rPr lang="el-GR" sz="1800" dirty="0" smtClean="0"/>
              <a:t>Να επαναδιατυπώνεται η ειδική πρόβλεψη </a:t>
            </a:r>
            <a:r>
              <a:rPr lang="el-GR" sz="1800" dirty="0"/>
              <a:t>για τα άτομα με ειδικές ανάγκες </a:t>
            </a:r>
            <a:r>
              <a:rPr lang="el-GR" sz="1800" dirty="0" smtClean="0"/>
              <a:t>λαμβάνοντας υπόψη τις </a:t>
            </a:r>
            <a:r>
              <a:rPr lang="el-GR" sz="1800" dirty="0"/>
              <a:t>ανάγκες αυτής της κατηγορίας </a:t>
            </a:r>
            <a:r>
              <a:rPr lang="el-GR" sz="1800" dirty="0" smtClean="0"/>
              <a:t>ατόμων στην διαμόρφωση των πολιτικών ανθρωπίνου δυναμικού.</a:t>
            </a:r>
            <a:endParaRPr lang="el-GR" sz="1800" dirty="0"/>
          </a:p>
          <a:p>
            <a:endParaRPr lang="el-GR" dirty="0"/>
          </a:p>
        </p:txBody>
      </p:sp>
      <p:sp>
        <p:nvSpPr>
          <p:cNvPr id="4" name="Title 1"/>
          <p:cNvSpPr>
            <a:spLocks noGrp="1"/>
          </p:cNvSpPr>
          <p:nvPr>
            <p:ph type="title"/>
          </p:nvPr>
        </p:nvSpPr>
        <p:spPr>
          <a:xfrm>
            <a:off x="0" y="152400"/>
            <a:ext cx="8458200" cy="1143000"/>
          </a:xfrm>
        </p:spPr>
        <p:txBody>
          <a:bodyPr/>
          <a:lstStyle/>
          <a:p>
            <a:pPr algn="l"/>
            <a:r>
              <a:rPr lang="el-GR" sz="2600" dirty="0">
                <a:solidFill>
                  <a:schemeClr val="tx1"/>
                </a:solidFill>
              </a:rPr>
              <a:t>Στόχοι της πολιτικής ανθρώπινου δυναμικού</a:t>
            </a:r>
            <a:r>
              <a:rPr lang="el-GR" sz="2400" dirty="0">
                <a:solidFill>
                  <a:srgbClr val="FF0000"/>
                </a:solidFill>
              </a:rPr>
              <a:t/>
            </a:r>
            <a:br>
              <a:rPr lang="el-GR" sz="2400" dirty="0">
                <a:solidFill>
                  <a:srgbClr val="FF0000"/>
                </a:solidFill>
              </a:rPr>
            </a:br>
            <a:endParaRPr lang="el-GR" sz="2400" dirty="0">
              <a:solidFill>
                <a:srgbClr val="FF0000"/>
              </a:solidFil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46016" y="5379602"/>
            <a:ext cx="2809875" cy="147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997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Win-Win Situation</a:t>
            </a:r>
            <a:endParaRPr lang="el-GR" dirty="0">
              <a:solidFill>
                <a:schemeClr val="tx1"/>
              </a:solidFill>
            </a:endParaRPr>
          </a:p>
        </p:txBody>
      </p:sp>
      <p:sp>
        <p:nvSpPr>
          <p:cNvPr id="3" name="Content Placeholder 2"/>
          <p:cNvSpPr>
            <a:spLocks noGrp="1"/>
          </p:cNvSpPr>
          <p:nvPr>
            <p:ph idx="1"/>
          </p:nvPr>
        </p:nvSpPr>
        <p:spPr>
          <a:xfrm>
            <a:off x="683568" y="1772816"/>
            <a:ext cx="7772400" cy="4114800"/>
          </a:xfrm>
        </p:spPr>
        <p:txBody>
          <a:bodyPr/>
          <a:lstStyle/>
          <a:p>
            <a:r>
              <a:rPr lang="el-GR" sz="2400" dirty="0" smtClean="0"/>
              <a:t>Διατήρηση </a:t>
            </a:r>
            <a:r>
              <a:rPr lang="el-GR" sz="2400" dirty="0"/>
              <a:t>Πελατών και προσέλκυση νέων</a:t>
            </a:r>
          </a:p>
          <a:p>
            <a:r>
              <a:rPr lang="el-GR" sz="2400" dirty="0" smtClean="0"/>
              <a:t>Ανάπτυξη </a:t>
            </a:r>
            <a:r>
              <a:rPr lang="el-GR" sz="2400" dirty="0"/>
              <a:t>και ενίσχυση σχέσεων με πελάτες, συνεργάτες και δίκτυα</a:t>
            </a:r>
          </a:p>
          <a:p>
            <a:r>
              <a:rPr lang="el-GR" sz="2400" dirty="0" smtClean="0"/>
              <a:t>Προσέλκυση </a:t>
            </a:r>
            <a:r>
              <a:rPr lang="el-GR" sz="2400" dirty="0"/>
              <a:t>και διατήρηση ικανοποιημένου ανθρώπινου δυναμικού αποτελώντας έναν εργοδότη πρώτης </a:t>
            </a:r>
            <a:r>
              <a:rPr lang="el-GR" sz="2400" dirty="0" smtClean="0"/>
              <a:t>επιλογής και αίσθημα προσφοράς</a:t>
            </a:r>
            <a:endParaRPr lang="el-GR" sz="2400" dirty="0"/>
          </a:p>
          <a:p>
            <a:r>
              <a:rPr lang="el-GR" sz="2400" dirty="0" smtClean="0"/>
              <a:t>Διαφοροποίηση </a:t>
            </a:r>
            <a:r>
              <a:rPr lang="el-GR" sz="2400" dirty="0"/>
              <a:t>από ανταγωνιστές</a:t>
            </a:r>
          </a:p>
          <a:p>
            <a:r>
              <a:rPr lang="el-GR" sz="2400" dirty="0" smtClean="0"/>
              <a:t>Βελτίωση </a:t>
            </a:r>
            <a:r>
              <a:rPr lang="el-GR" sz="2400" dirty="0"/>
              <a:t>φήμης και κύρους της εταιρίας</a:t>
            </a:r>
          </a:p>
          <a:p>
            <a:pPr marL="0" indent="0">
              <a:buNone/>
            </a:pPr>
            <a:endParaRPr lang="el-GR" sz="2400" dirty="0"/>
          </a:p>
          <a:p>
            <a:endParaRPr lang="el-GR" sz="2400" dirty="0" smtClean="0"/>
          </a:p>
          <a:p>
            <a:endParaRPr lang="el-GR"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561785"/>
            <a:ext cx="2016224" cy="2093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0783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458200" cy="1143000"/>
          </a:xfrm>
        </p:spPr>
        <p:txBody>
          <a:bodyPr/>
          <a:lstStyle/>
          <a:p>
            <a:pPr algn="l"/>
            <a:r>
              <a:rPr lang="en-US" dirty="0" smtClean="0">
                <a:solidFill>
                  <a:schemeClr val="tx1"/>
                </a:solidFill>
              </a:rPr>
              <a:t>  </a:t>
            </a:r>
            <a:r>
              <a:rPr lang="el-GR" dirty="0" smtClean="0">
                <a:solidFill>
                  <a:schemeClr val="tx1"/>
                </a:solidFill>
              </a:rPr>
              <a:t>Συμπέρασμα</a:t>
            </a:r>
            <a:endParaRPr lang="el-GR" dirty="0">
              <a:solidFill>
                <a:schemeClr val="tx1"/>
              </a:solidFill>
            </a:endParaRPr>
          </a:p>
        </p:txBody>
      </p:sp>
      <p:sp>
        <p:nvSpPr>
          <p:cNvPr id="3" name="Content Placeholder 2"/>
          <p:cNvSpPr>
            <a:spLocks noGrp="1"/>
          </p:cNvSpPr>
          <p:nvPr>
            <p:ph idx="1"/>
          </p:nvPr>
        </p:nvSpPr>
        <p:spPr>
          <a:xfrm>
            <a:off x="206454" y="1337265"/>
            <a:ext cx="8496944" cy="5328592"/>
          </a:xfrm>
        </p:spPr>
        <p:txBody>
          <a:bodyPr/>
          <a:lstStyle/>
          <a:p>
            <a:pPr marL="0" indent="0" algn="just">
              <a:buNone/>
            </a:pPr>
            <a:endParaRPr lang="el-GR" sz="2400" dirty="0" smtClean="0">
              <a:solidFill>
                <a:srgbClr val="FF0000"/>
              </a:solidFill>
            </a:endParaRPr>
          </a:p>
          <a:p>
            <a:pPr marL="0" indent="0" algn="just">
              <a:buNone/>
            </a:pPr>
            <a:endParaRPr lang="el-GR" sz="2400" dirty="0">
              <a:solidFill>
                <a:srgbClr val="FF0000"/>
              </a:solidFill>
            </a:endParaRPr>
          </a:p>
          <a:p>
            <a:pPr marL="0" indent="0" algn="just">
              <a:buNone/>
            </a:pPr>
            <a:endParaRPr lang="el-GR" sz="2400" dirty="0" smtClean="0"/>
          </a:p>
          <a:p>
            <a:pPr marL="0" indent="0" algn="just">
              <a:buNone/>
            </a:pPr>
            <a:r>
              <a:rPr lang="el-GR" sz="2400" dirty="0" smtClean="0"/>
              <a:t>Καμία </a:t>
            </a:r>
            <a:r>
              <a:rPr lang="el-GR" sz="2400" dirty="0"/>
              <a:t>εταιρία δε λειτουργεί στην απομόνωση</a:t>
            </a:r>
            <a:r>
              <a:rPr lang="en-US" sz="2400" dirty="0"/>
              <a:t> </a:t>
            </a:r>
            <a:r>
              <a:rPr lang="el-GR" sz="2400" dirty="0"/>
              <a:t>καθώς υπάρχει αλληλεπίδραση </a:t>
            </a:r>
            <a:r>
              <a:rPr lang="el-GR" sz="2400" dirty="0" smtClean="0"/>
              <a:t>με εργαζόμενους, πελάτες</a:t>
            </a:r>
            <a:r>
              <a:rPr lang="el-GR" sz="2400" dirty="0"/>
              <a:t>, </a:t>
            </a:r>
            <a:r>
              <a:rPr lang="el-GR" sz="2400" dirty="0" smtClean="0"/>
              <a:t>συνεργάτες, κοινωνία και </a:t>
            </a:r>
            <a:r>
              <a:rPr lang="el-GR" sz="2400" dirty="0"/>
              <a:t>ενδιαφερόμενους φορείς. Κάθε πρόγραμμα </a:t>
            </a:r>
            <a:r>
              <a:rPr lang="el-GR" sz="2400" dirty="0" smtClean="0"/>
              <a:t>Εταιρικής Κοινωνικής Ευθύνης  </a:t>
            </a:r>
            <a:r>
              <a:rPr lang="el-GR" sz="2400" dirty="0"/>
              <a:t>έχει να κάνει με τη διαχείριση των σχέσεων αυτών ώστε να προκύψει μια συνολική θετική επίδραση, χωρίς οι εταιρίες να παρεκκλίνουν από το στόχο τους</a:t>
            </a:r>
            <a:r>
              <a:rPr lang="el-GR" sz="2400" dirty="0" smtClean="0"/>
              <a:t>.</a:t>
            </a:r>
          </a:p>
          <a:p>
            <a:pPr marL="0" indent="0" algn="just">
              <a:buNone/>
            </a:pPr>
            <a:endParaRPr lang="el-GR" sz="2400" dirty="0" smtClean="0"/>
          </a:p>
          <a:p>
            <a:pPr marL="0" indent="0">
              <a:buNone/>
            </a:pPr>
            <a:endParaRPr lang="en-US" sz="2400" dirty="0"/>
          </a:p>
          <a:p>
            <a:pPr marL="0" indent="0">
              <a:buNone/>
            </a:pP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5589240"/>
            <a:ext cx="2315672"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935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Τέλος Παρουσίασης </a:t>
            </a:r>
            <a:endParaRPr lang="el-GR" dirty="0">
              <a:solidFill>
                <a:schemeClr val="tx1"/>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2348880"/>
            <a:ext cx="3872162"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3429000"/>
            <a:ext cx="4494722" cy="2996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696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ΕΚΕ για τις εταιρίες</a:t>
            </a:r>
            <a:endParaRPr lang="el-GR" dirty="0">
              <a:solidFill>
                <a:schemeClr val="tx1"/>
              </a:solidFill>
            </a:endParaRPr>
          </a:p>
        </p:txBody>
      </p:sp>
      <p:sp>
        <p:nvSpPr>
          <p:cNvPr id="3" name="Content Placeholder 2"/>
          <p:cNvSpPr>
            <a:spLocks noGrp="1"/>
          </p:cNvSpPr>
          <p:nvPr>
            <p:ph idx="1"/>
          </p:nvPr>
        </p:nvSpPr>
        <p:spPr/>
        <p:txBody>
          <a:bodyPr/>
          <a:lstStyle/>
          <a:p>
            <a:pPr marL="0" indent="0">
              <a:buNone/>
            </a:pPr>
            <a:r>
              <a:rPr lang="el-GR" sz="2800" dirty="0" smtClean="0"/>
              <a:t>Εταιρική κοινωνική ευθύνη είναι η οικειοθελής δέσμευση των εταιριών να επενδύουν σε δραστηριότητες πέραν του άμεσου επιχειρησιακού τους ενδιαφέροντος και των νομικών υποχρεώσεών τους μέσα από  </a:t>
            </a:r>
            <a:r>
              <a:rPr lang="el-GR" sz="2800" dirty="0"/>
              <a:t>πρακτικές κοινωνικών και περιβαλλοντικών δράσεων</a:t>
            </a:r>
            <a:r>
              <a:rPr lang="el-GR" sz="2800" dirty="0" smtClean="0"/>
              <a:t>.</a:t>
            </a:r>
          </a:p>
          <a:p>
            <a:pPr marL="0" indent="0">
              <a:buNone/>
            </a:pPr>
            <a:endParaRPr lang="el-GR" sz="2800" dirty="0" smtClean="0"/>
          </a:p>
          <a:p>
            <a:endParaRPr lang="el-G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4581128"/>
            <a:ext cx="2163763" cy="177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5006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ΕΛΣΑ </a:t>
            </a:r>
            <a:r>
              <a:rPr lang="en-US" dirty="0" smtClean="0">
                <a:solidFill>
                  <a:schemeClr val="tx1"/>
                </a:solidFill>
              </a:rPr>
              <a:t>SILGAN S.A</a:t>
            </a:r>
            <a:endParaRPr lang="el-GR" dirty="0">
              <a:solidFill>
                <a:schemeClr val="tx1"/>
              </a:solidFill>
            </a:endParaRPr>
          </a:p>
        </p:txBody>
      </p:sp>
      <p:sp>
        <p:nvSpPr>
          <p:cNvPr id="3" name="Content Placeholder 2"/>
          <p:cNvSpPr>
            <a:spLocks noGrp="1"/>
          </p:cNvSpPr>
          <p:nvPr>
            <p:ph idx="1"/>
          </p:nvPr>
        </p:nvSpPr>
        <p:spPr>
          <a:xfrm>
            <a:off x="611560" y="1556792"/>
            <a:ext cx="7772400" cy="4114800"/>
          </a:xfrm>
        </p:spPr>
        <p:txBody>
          <a:bodyPr/>
          <a:lstStyle/>
          <a:p>
            <a:r>
              <a:rPr lang="el-GR" sz="2000" dirty="0" smtClean="0"/>
              <a:t>88 χρόνια στην αγορά</a:t>
            </a:r>
          </a:p>
          <a:p>
            <a:r>
              <a:rPr lang="el-GR" sz="2000" dirty="0" smtClean="0"/>
              <a:t>Μέλος Ομίλου </a:t>
            </a:r>
            <a:r>
              <a:rPr lang="en-US" sz="2000" dirty="0" smtClean="0"/>
              <a:t>Silgan Group </a:t>
            </a:r>
            <a:r>
              <a:rPr lang="el-GR" sz="2000" dirty="0" smtClean="0"/>
              <a:t>που αποτελεί </a:t>
            </a:r>
            <a:r>
              <a:rPr lang="el-GR" sz="2000" dirty="0"/>
              <a:t>το μεγαλύτερο κατασκευαστή άκαμπτων συσκευασιών για ράφι σταθερών τροφίμων και άλλων καταναλωτικών αγαθών στη Βόρεια Αμερική. </a:t>
            </a:r>
            <a:endParaRPr lang="el-GR" sz="2000" dirty="0" smtClean="0"/>
          </a:p>
          <a:p>
            <a:r>
              <a:rPr lang="el-GR" sz="2000" dirty="0" smtClean="0"/>
              <a:t>87 </a:t>
            </a:r>
            <a:r>
              <a:rPr lang="el-GR" sz="2000" dirty="0"/>
              <a:t>εγκαταστάσεις παραγωγής στην Αμερική, την Ασία και την </a:t>
            </a:r>
            <a:r>
              <a:rPr lang="el-GR" sz="2000" dirty="0" smtClean="0"/>
              <a:t>Ευρώπη</a:t>
            </a:r>
          </a:p>
          <a:p>
            <a:r>
              <a:rPr lang="el-GR" sz="2000" dirty="0" smtClean="0"/>
              <a:t> Κύρια Δραστηριότητα της τα μεταλλικά </a:t>
            </a:r>
            <a:r>
              <a:rPr lang="el-GR" sz="2000" dirty="0"/>
              <a:t>και πλαστικά </a:t>
            </a:r>
            <a:r>
              <a:rPr lang="el-GR" sz="2000" dirty="0" smtClean="0"/>
              <a:t>δοχεία</a:t>
            </a:r>
          </a:p>
          <a:p>
            <a:r>
              <a:rPr lang="el-GR" sz="2000" dirty="0" smtClean="0"/>
              <a:t> Στην Ελλάδα λειτουργούν 2 εργοστάσια. </a:t>
            </a:r>
            <a:r>
              <a:rPr lang="el-GR" sz="2000" dirty="0"/>
              <a:t>Κ</a:t>
            </a:r>
            <a:r>
              <a:rPr lang="el-GR" sz="2000" dirty="0" smtClean="0"/>
              <a:t>ορυφαία </a:t>
            </a:r>
            <a:r>
              <a:rPr lang="el-GR" sz="2000" dirty="0"/>
              <a:t>εταιρεία στον τομέα της και πελάτες της είναι οι μεγαλύτερες βιομηχανίες τροφίμων και χημικών που λειτουργούν σε εθνικό επίπεδο, με εξαγωγές σε όλο τον κόσμο. </a:t>
            </a:r>
            <a:endParaRPr lang="el-GR" sz="2000" dirty="0" smtClean="0"/>
          </a:p>
          <a:p>
            <a:endParaRPr lang="el-GR" sz="20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1625" y="5301208"/>
            <a:ext cx="1916559" cy="1556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36386" y="5445420"/>
            <a:ext cx="756380" cy="824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1337" y="5614988"/>
            <a:ext cx="2047875" cy="124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2160" y="5333008"/>
            <a:ext cx="1988555" cy="1493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78150" y="6079604"/>
            <a:ext cx="906682" cy="746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492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solidFill>
                  <a:schemeClr val="tx1"/>
                </a:solidFill>
              </a:rPr>
              <a:t>Ά</a:t>
            </a:r>
            <a:r>
              <a:rPr lang="el-GR" dirty="0" smtClean="0">
                <a:solidFill>
                  <a:schemeClr val="tx1"/>
                </a:solidFill>
              </a:rPr>
              <a:t>ξονες ΕΚΕ</a:t>
            </a:r>
            <a:endParaRPr lang="el-GR" dirty="0">
              <a:solidFill>
                <a:schemeClr val="tx1"/>
              </a:solidFill>
            </a:endParaRPr>
          </a:p>
        </p:txBody>
      </p:sp>
      <p:sp>
        <p:nvSpPr>
          <p:cNvPr id="3" name="Content Placeholder 2"/>
          <p:cNvSpPr>
            <a:spLocks noGrp="1"/>
          </p:cNvSpPr>
          <p:nvPr>
            <p:ph idx="1"/>
          </p:nvPr>
        </p:nvSpPr>
        <p:spPr/>
        <p:txBody>
          <a:bodyPr/>
          <a:lstStyle/>
          <a:p>
            <a:r>
              <a:rPr lang="el-GR" dirty="0" smtClean="0"/>
              <a:t>Αγορά </a:t>
            </a:r>
          </a:p>
          <a:p>
            <a:pPr marL="0" indent="0">
              <a:buNone/>
            </a:pPr>
            <a:endParaRPr lang="el-GR" dirty="0" smtClean="0"/>
          </a:p>
          <a:p>
            <a:r>
              <a:rPr lang="el-GR" dirty="0" smtClean="0"/>
              <a:t>Περιβάλλον</a:t>
            </a:r>
          </a:p>
          <a:p>
            <a:endParaRPr lang="el-GR" dirty="0" smtClean="0"/>
          </a:p>
          <a:p>
            <a:r>
              <a:rPr lang="el-GR" dirty="0" smtClean="0"/>
              <a:t>Εργαζόμενοι   </a:t>
            </a:r>
          </a:p>
          <a:p>
            <a:endParaRPr lang="el-GR" dirty="0" smtClean="0"/>
          </a:p>
          <a:p>
            <a:r>
              <a:rPr lang="el-GR" dirty="0" smtClean="0"/>
              <a:t>Κοινωνία </a:t>
            </a: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939372"/>
            <a:ext cx="3236913" cy="1283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515" y="4869160"/>
            <a:ext cx="3523977" cy="1296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34310" y="2780928"/>
            <a:ext cx="2776387" cy="1158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34310" y="1482844"/>
            <a:ext cx="2776387" cy="1082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3032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Η εταιρία μας για ΕΚΕ</a:t>
            </a:r>
            <a:endParaRPr lang="el-GR" dirty="0">
              <a:solidFill>
                <a:schemeClr val="tx1"/>
              </a:solidFill>
            </a:endParaRPr>
          </a:p>
        </p:txBody>
      </p:sp>
      <p:sp>
        <p:nvSpPr>
          <p:cNvPr id="3" name="Content Placeholder 2"/>
          <p:cNvSpPr>
            <a:spLocks noGrp="1"/>
          </p:cNvSpPr>
          <p:nvPr>
            <p:ph idx="1"/>
          </p:nvPr>
        </p:nvSpPr>
        <p:spPr>
          <a:xfrm>
            <a:off x="395536" y="1556792"/>
            <a:ext cx="7772400" cy="4114800"/>
          </a:xfrm>
        </p:spPr>
        <p:txBody>
          <a:bodyPr/>
          <a:lstStyle/>
          <a:p>
            <a:pPr>
              <a:buFont typeface="Wingdings" panose="05000000000000000000" pitchFamily="2" charset="2"/>
              <a:buChar char="q"/>
            </a:pPr>
            <a:r>
              <a:rPr lang="el-GR" sz="2800" dirty="0" smtClean="0"/>
              <a:t>Αγορά </a:t>
            </a:r>
            <a:r>
              <a:rPr lang="en-US" sz="2800" dirty="0" smtClean="0"/>
              <a:t>– </a:t>
            </a:r>
            <a:r>
              <a:rPr lang="el-GR" sz="2800" dirty="0" smtClean="0"/>
              <a:t>Πελάτες - Προμηθευτές</a:t>
            </a:r>
          </a:p>
          <a:p>
            <a:pPr>
              <a:buFont typeface="Wingdings" panose="05000000000000000000" pitchFamily="2" charset="2"/>
              <a:buChar char="ü"/>
            </a:pPr>
            <a:r>
              <a:rPr lang="el-GR" sz="1600" dirty="0"/>
              <a:t>Έ</a:t>
            </a:r>
            <a:r>
              <a:rPr lang="el-GR" sz="1600" dirty="0" smtClean="0"/>
              <a:t>ρευνα και Ανάπτυξη Τεχνογνωσίας </a:t>
            </a:r>
          </a:p>
          <a:p>
            <a:pPr>
              <a:buFont typeface="Wingdings" panose="05000000000000000000" pitchFamily="2" charset="2"/>
              <a:buChar char="ü"/>
            </a:pPr>
            <a:r>
              <a:rPr lang="el-GR" sz="1600" dirty="0" smtClean="0"/>
              <a:t>Ευθύνη και Ασφάλεια με συνεχείς ποιοτικούς ελέγχους </a:t>
            </a:r>
          </a:p>
          <a:p>
            <a:pPr marL="0" indent="0">
              <a:buNone/>
            </a:pPr>
            <a:r>
              <a:rPr lang="el-GR" sz="1600" dirty="0" smtClean="0"/>
              <a:t>	•</a:t>
            </a:r>
            <a:r>
              <a:rPr lang="el-GR" sz="1600" dirty="0"/>
              <a:t>ΕΝ ISO 9001:2008 για την Ποιότητα</a:t>
            </a:r>
          </a:p>
          <a:p>
            <a:pPr marL="0" indent="0">
              <a:buNone/>
            </a:pPr>
            <a:r>
              <a:rPr lang="el-GR" sz="1600" dirty="0" smtClean="0"/>
              <a:t>	•</a:t>
            </a:r>
            <a:r>
              <a:rPr lang="el-GR" sz="1600" dirty="0"/>
              <a:t>ΕΝ ISO 22000:2005 για την Ασφάλεια των </a:t>
            </a:r>
            <a:r>
              <a:rPr lang="el-GR" sz="1600" dirty="0" smtClean="0"/>
              <a:t>Τροφίμων</a:t>
            </a:r>
          </a:p>
          <a:p>
            <a:pPr>
              <a:buFont typeface="Wingdings" panose="05000000000000000000" pitchFamily="2" charset="2"/>
              <a:buChar char="ü"/>
            </a:pPr>
            <a:r>
              <a:rPr lang="el-GR" sz="1600" dirty="0" smtClean="0"/>
              <a:t>Υπηρεσίες και προϊόντα να ξεχωρίζουν </a:t>
            </a:r>
          </a:p>
          <a:p>
            <a:pPr>
              <a:buFont typeface="Wingdings" panose="05000000000000000000" pitchFamily="2" charset="2"/>
              <a:buChar char="q"/>
            </a:pPr>
            <a:r>
              <a:rPr lang="el-GR" sz="2800" dirty="0" smtClean="0"/>
              <a:t>Περιβάλλον</a:t>
            </a:r>
            <a:endParaRPr lang="en-US" sz="2800" dirty="0" smtClean="0"/>
          </a:p>
          <a:p>
            <a:pPr lvl="0">
              <a:buFont typeface="Wingdings" panose="05000000000000000000" pitchFamily="2" charset="2"/>
              <a:buChar char="ü"/>
            </a:pPr>
            <a:r>
              <a:rPr lang="el-GR" sz="1700" kern="1200" dirty="0" smtClean="0">
                <a:latin typeface="Calibri" panose="020F0502020204030204" pitchFamily="34" charset="0"/>
                <a:ea typeface="+mn-ea"/>
                <a:cs typeface="+mn-cs"/>
              </a:rPr>
              <a:t>Διαχείριση </a:t>
            </a:r>
            <a:r>
              <a:rPr lang="el-GR" sz="1700" kern="1200" dirty="0">
                <a:latin typeface="Calibri" panose="020F0502020204030204" pitchFamily="34" charset="0"/>
                <a:ea typeface="+mn-ea"/>
                <a:cs typeface="+mn-cs"/>
              </a:rPr>
              <a:t>Στερεών και υγρών αποβλήτων </a:t>
            </a:r>
          </a:p>
          <a:p>
            <a:pPr lvl="0">
              <a:buFont typeface="Wingdings" panose="05000000000000000000" pitchFamily="2" charset="2"/>
              <a:buChar char="ü"/>
            </a:pPr>
            <a:r>
              <a:rPr lang="el-GR" sz="1700" kern="1200" dirty="0">
                <a:latin typeface="Calibri" panose="020F0502020204030204" pitchFamily="34" charset="0"/>
                <a:ea typeface="+mn-ea"/>
                <a:cs typeface="+mn-cs"/>
              </a:rPr>
              <a:t>Νέα συστήματα και </a:t>
            </a:r>
            <a:r>
              <a:rPr lang="el-GR" sz="1700" kern="1200" dirty="0" smtClean="0">
                <a:latin typeface="Calibri" panose="020F0502020204030204" pitchFamily="34" charset="0"/>
                <a:ea typeface="+mn-ea"/>
                <a:cs typeface="+mn-cs"/>
              </a:rPr>
              <a:t>κυκλώματα </a:t>
            </a:r>
            <a:r>
              <a:rPr lang="el-GR" sz="1700" kern="1200" dirty="0">
                <a:latin typeface="Calibri" panose="020F0502020204030204" pitchFamily="34" charset="0"/>
                <a:ea typeface="+mn-ea"/>
                <a:cs typeface="+mn-cs"/>
              </a:rPr>
              <a:t>μείωσης ρύπανσης </a:t>
            </a:r>
          </a:p>
          <a:p>
            <a:pPr lvl="0">
              <a:buFont typeface="Wingdings" panose="05000000000000000000" pitchFamily="2" charset="2"/>
              <a:buChar char="ü"/>
            </a:pPr>
            <a:r>
              <a:rPr lang="el-GR" sz="1700" kern="1200" dirty="0">
                <a:latin typeface="Calibri" panose="020F0502020204030204" pitchFamily="34" charset="0"/>
                <a:ea typeface="+mn-ea"/>
                <a:cs typeface="+mn-cs"/>
              </a:rPr>
              <a:t>Μείωση περιβαλλοντικών επιπτώσεων που απορρέουν από τις δραστηριότητες της </a:t>
            </a:r>
            <a:r>
              <a:rPr lang="el-GR" sz="1700" kern="1200" dirty="0" smtClean="0">
                <a:latin typeface="Calibri" panose="020F0502020204030204" pitchFamily="34" charset="0"/>
                <a:ea typeface="+mn-ea"/>
                <a:cs typeface="+mn-cs"/>
              </a:rPr>
              <a:t>εταιρίας</a:t>
            </a:r>
            <a:endParaRPr lang="en-US" sz="1700" kern="1200" dirty="0" smtClean="0">
              <a:latin typeface="Calibri" panose="020F0502020204030204" pitchFamily="34" charset="0"/>
              <a:ea typeface="+mn-ea"/>
              <a:cs typeface="+mn-cs"/>
            </a:endParaRPr>
          </a:p>
          <a:p>
            <a:pPr>
              <a:buFont typeface="Wingdings" panose="05000000000000000000" pitchFamily="2" charset="2"/>
              <a:buChar char="ü"/>
            </a:pPr>
            <a:r>
              <a:rPr lang="el-GR" sz="1700" kern="1200" dirty="0">
                <a:latin typeface="Calibri" panose="020F0502020204030204" pitchFamily="34" charset="0"/>
                <a:ea typeface="+mn-ea"/>
                <a:cs typeface="+mn-cs"/>
              </a:rPr>
              <a:t>Αύξηση ανακύκλωσης &amp; ελαχιστοποίηση της διάθεσης των </a:t>
            </a:r>
            <a:r>
              <a:rPr lang="el-GR" sz="1700" kern="1200" dirty="0" smtClean="0">
                <a:latin typeface="Calibri" panose="020F0502020204030204" pitchFamily="34" charset="0"/>
                <a:ea typeface="+mn-ea"/>
                <a:cs typeface="+mn-cs"/>
              </a:rPr>
              <a:t>απορριμμάτων</a:t>
            </a:r>
            <a:endParaRPr lang="en-US" sz="1700" kern="1200" dirty="0" smtClean="0">
              <a:latin typeface="Calibri" panose="020F0502020204030204" pitchFamily="34" charset="0"/>
              <a:ea typeface="+mn-ea"/>
              <a:cs typeface="+mn-cs"/>
            </a:endParaRPr>
          </a:p>
          <a:p>
            <a:pPr lvl="0">
              <a:buFont typeface="Wingdings" panose="05000000000000000000" pitchFamily="2" charset="2"/>
              <a:buChar char="ü"/>
            </a:pPr>
            <a:r>
              <a:rPr lang="el-GR" sz="1700" kern="1200" dirty="0">
                <a:latin typeface="Calibri" panose="020F0502020204030204" pitchFamily="34" charset="0"/>
                <a:ea typeface="+mn-ea"/>
                <a:cs typeface="+mn-cs"/>
              </a:rPr>
              <a:t>Συνεργασίες με τοπικές </a:t>
            </a:r>
            <a:r>
              <a:rPr lang="el-GR" sz="1700" kern="1200" dirty="0" err="1" smtClean="0">
                <a:latin typeface="Calibri" panose="020F0502020204030204" pitchFamily="34" charset="0"/>
                <a:ea typeface="+mn-ea"/>
                <a:cs typeface="+mn-cs"/>
              </a:rPr>
              <a:t>αδειοδοτημένες</a:t>
            </a:r>
            <a:r>
              <a:rPr lang="el-GR" sz="1700" kern="1200" dirty="0" smtClean="0">
                <a:latin typeface="Calibri" panose="020F0502020204030204" pitchFamily="34" charset="0"/>
                <a:ea typeface="+mn-ea"/>
                <a:cs typeface="+mn-cs"/>
              </a:rPr>
              <a:t> </a:t>
            </a:r>
            <a:r>
              <a:rPr lang="el-GR" sz="1700" kern="1200" dirty="0">
                <a:latin typeface="Calibri" panose="020F0502020204030204" pitchFamily="34" charset="0"/>
                <a:ea typeface="+mn-ea"/>
                <a:cs typeface="+mn-cs"/>
              </a:rPr>
              <a:t>εταιρίες εναλλακτικής διαχείρισης αποβλήτων</a:t>
            </a:r>
          </a:p>
          <a:p>
            <a:pPr lvl="0">
              <a:buFont typeface="Wingdings" panose="05000000000000000000" pitchFamily="2" charset="2"/>
              <a:buChar char="ü"/>
            </a:pPr>
            <a:r>
              <a:rPr lang="el-GR" sz="1700" kern="1200" dirty="0">
                <a:latin typeface="Calibri" panose="020F0502020204030204" pitchFamily="34" charset="0"/>
                <a:ea typeface="+mn-ea"/>
                <a:cs typeface="+mn-cs"/>
              </a:rPr>
              <a:t>Εκπαίδευση &amp; ενημέρωση προσωπικού για πολλαπλά περιβαλλοντικά θέματα</a:t>
            </a:r>
          </a:p>
          <a:p>
            <a:pPr lvl="0">
              <a:buFont typeface="Wingdings" panose="05000000000000000000" pitchFamily="2" charset="2"/>
              <a:buChar char="ü"/>
            </a:pPr>
            <a:r>
              <a:rPr lang="el-GR" sz="1700" dirty="0"/>
              <a:t>ΕΝ Ι</a:t>
            </a:r>
            <a:r>
              <a:rPr lang="en-US" sz="1700" dirty="0"/>
              <a:t>SO</a:t>
            </a:r>
            <a:r>
              <a:rPr lang="el-GR" sz="1700" dirty="0"/>
              <a:t> 14001:2004 για την Περιβαλλοντική Διαχείριση </a:t>
            </a:r>
          </a:p>
          <a:p>
            <a:pPr marL="0" indent="0">
              <a:buNone/>
            </a:pPr>
            <a:endParaRPr lang="el-GR" sz="1700" kern="1200" dirty="0">
              <a:latin typeface="Calibri" panose="020F0502020204030204" pitchFamily="34" charset="0"/>
              <a:ea typeface="+mn-ea"/>
              <a:cs typeface="+mn-cs"/>
            </a:endParaRPr>
          </a:p>
          <a:p>
            <a:pPr lvl="0">
              <a:buFont typeface="Wingdings" panose="05000000000000000000" pitchFamily="2" charset="2"/>
              <a:buChar char="ü"/>
            </a:pPr>
            <a:endParaRPr lang="en-US" sz="1600" dirty="0"/>
          </a:p>
          <a:p>
            <a:pPr marL="0" indent="0">
              <a:buNone/>
            </a:pPr>
            <a:endParaRPr lang="el-GR" sz="28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9965" y="2132856"/>
            <a:ext cx="2305050" cy="192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3584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solidFill>
                  <a:schemeClr val="tx1"/>
                </a:solidFill>
              </a:rPr>
              <a:t>Η </a:t>
            </a:r>
            <a:r>
              <a:rPr lang="el-GR" dirty="0" smtClean="0">
                <a:solidFill>
                  <a:schemeClr val="tx1"/>
                </a:solidFill>
              </a:rPr>
              <a:t>εταιρία </a:t>
            </a:r>
            <a:r>
              <a:rPr lang="el-GR" dirty="0">
                <a:solidFill>
                  <a:schemeClr val="tx1"/>
                </a:solidFill>
              </a:rPr>
              <a:t>μας για ΕΚΕ</a:t>
            </a:r>
          </a:p>
        </p:txBody>
      </p:sp>
      <p:sp>
        <p:nvSpPr>
          <p:cNvPr id="3" name="Content Placeholder 2"/>
          <p:cNvSpPr>
            <a:spLocks noGrp="1"/>
          </p:cNvSpPr>
          <p:nvPr>
            <p:ph idx="1"/>
          </p:nvPr>
        </p:nvSpPr>
        <p:spPr>
          <a:xfrm>
            <a:off x="539552" y="1505015"/>
            <a:ext cx="7772400" cy="5328592"/>
          </a:xfrm>
        </p:spPr>
        <p:txBody>
          <a:bodyPr/>
          <a:lstStyle/>
          <a:p>
            <a:pPr lvl="0">
              <a:buFont typeface="Wingdings" panose="05000000000000000000" pitchFamily="2" charset="2"/>
              <a:buChar char="q"/>
            </a:pPr>
            <a:r>
              <a:rPr lang="el-GR" sz="2800" dirty="0" smtClean="0">
                <a:solidFill>
                  <a:prstClr val="black"/>
                </a:solidFill>
              </a:rPr>
              <a:t>Εργαζόμενοι </a:t>
            </a:r>
            <a:endParaRPr lang="el-GR" sz="2800" dirty="0">
              <a:solidFill>
                <a:prstClr val="black"/>
              </a:solidFill>
              <a:sym typeface="Wingdings" panose="05000000000000000000" pitchFamily="2" charset="2"/>
            </a:endParaRPr>
          </a:p>
          <a:p>
            <a:pPr lvl="0">
              <a:buFont typeface="Wingdings" panose="05000000000000000000" pitchFamily="2" charset="2"/>
              <a:buChar char="ü"/>
            </a:pPr>
            <a:r>
              <a:rPr lang="el-GR" sz="1800" dirty="0" smtClean="0">
                <a:solidFill>
                  <a:prstClr val="black"/>
                </a:solidFill>
                <a:sym typeface="Wingdings" panose="05000000000000000000" pitchFamily="2" charset="2"/>
              </a:rPr>
              <a:t>Μέριμνα </a:t>
            </a:r>
            <a:r>
              <a:rPr lang="el-GR" sz="1800" dirty="0">
                <a:solidFill>
                  <a:prstClr val="black"/>
                </a:solidFill>
                <a:sym typeface="Wingdings" panose="05000000000000000000" pitchFamily="2" charset="2"/>
              </a:rPr>
              <a:t>για υγεία και ασφάλεια εργαζομένων -OHSAS 18001:2007 για την Υγεία και την Ασφάλεια στην Εργασία.</a:t>
            </a:r>
          </a:p>
          <a:p>
            <a:pPr lvl="0">
              <a:buFont typeface="Wingdings" panose="05000000000000000000" pitchFamily="2" charset="2"/>
              <a:buChar char="ü"/>
            </a:pPr>
            <a:r>
              <a:rPr lang="el-GR" sz="1800" dirty="0" smtClean="0">
                <a:solidFill>
                  <a:prstClr val="black"/>
                </a:solidFill>
                <a:sym typeface="Wingdings" panose="05000000000000000000" pitchFamily="2" charset="2"/>
              </a:rPr>
              <a:t>Σεβασμός ανθρωπίνων δικαιωμάτων</a:t>
            </a:r>
            <a:r>
              <a:rPr lang="en-US" sz="1800" dirty="0">
                <a:solidFill>
                  <a:prstClr val="black"/>
                </a:solidFill>
                <a:sym typeface="Wingdings" panose="05000000000000000000" pitchFamily="2" charset="2"/>
              </a:rPr>
              <a:t>.</a:t>
            </a:r>
            <a:r>
              <a:rPr lang="el-GR" sz="1800" dirty="0" smtClean="0">
                <a:solidFill>
                  <a:prstClr val="black"/>
                </a:solidFill>
                <a:sym typeface="Wingdings" panose="05000000000000000000" pitchFamily="2" charset="2"/>
              </a:rPr>
              <a:t> </a:t>
            </a:r>
            <a:endParaRPr lang="el-GR" sz="1800" dirty="0">
              <a:solidFill>
                <a:prstClr val="black"/>
              </a:solidFill>
              <a:sym typeface="Wingdings" panose="05000000000000000000" pitchFamily="2" charset="2"/>
            </a:endParaRPr>
          </a:p>
          <a:p>
            <a:pPr lvl="0">
              <a:buFont typeface="Wingdings" panose="05000000000000000000" pitchFamily="2" charset="2"/>
              <a:buChar char="ü"/>
            </a:pPr>
            <a:r>
              <a:rPr lang="el-GR" sz="1800" dirty="0" smtClean="0">
                <a:solidFill>
                  <a:prstClr val="black"/>
                </a:solidFill>
                <a:sym typeface="Wingdings" panose="05000000000000000000" pitchFamily="2" charset="2"/>
              </a:rPr>
              <a:t>Φροντίδα </a:t>
            </a:r>
            <a:r>
              <a:rPr lang="el-GR" sz="1800" dirty="0">
                <a:solidFill>
                  <a:prstClr val="black"/>
                </a:solidFill>
                <a:sym typeface="Wingdings" panose="05000000000000000000" pitchFamily="2" charset="2"/>
              </a:rPr>
              <a:t>για  ισορροπία μεταξύ της εργασίας και προσωπικής ζωής. </a:t>
            </a:r>
          </a:p>
          <a:p>
            <a:pPr lvl="0">
              <a:buFont typeface="Wingdings" panose="05000000000000000000" pitchFamily="2" charset="2"/>
              <a:buChar char="ü"/>
            </a:pPr>
            <a:r>
              <a:rPr lang="el-GR" sz="1800" dirty="0" smtClean="0">
                <a:solidFill>
                  <a:prstClr val="black"/>
                </a:solidFill>
                <a:sym typeface="Wingdings" panose="05000000000000000000" pitchFamily="2" charset="2"/>
              </a:rPr>
              <a:t>Σειρά παροχών </a:t>
            </a:r>
            <a:r>
              <a:rPr lang="el-GR" sz="1800" dirty="0">
                <a:solidFill>
                  <a:prstClr val="black"/>
                </a:solidFill>
                <a:sym typeface="Wingdings" panose="05000000000000000000" pitchFamily="2" charset="2"/>
              </a:rPr>
              <a:t>στο προσωπικο. </a:t>
            </a:r>
          </a:p>
          <a:p>
            <a:pPr lvl="0">
              <a:buFont typeface="Wingdings" panose="05000000000000000000" pitchFamily="2" charset="2"/>
              <a:buChar char="ü"/>
            </a:pPr>
            <a:r>
              <a:rPr lang="el-GR" sz="1800" dirty="0" smtClean="0">
                <a:solidFill>
                  <a:prstClr val="black"/>
                </a:solidFill>
                <a:sym typeface="Wingdings" panose="05000000000000000000" pitchFamily="2" charset="2"/>
              </a:rPr>
              <a:t>Πρόγραμμα στήριξης εργαζομένων </a:t>
            </a:r>
            <a:r>
              <a:rPr lang="el-GR" sz="1800" dirty="0">
                <a:solidFill>
                  <a:prstClr val="black"/>
                </a:solidFill>
                <a:sym typeface="Wingdings" panose="05000000000000000000" pitchFamily="2" charset="2"/>
              </a:rPr>
              <a:t>σε </a:t>
            </a:r>
            <a:r>
              <a:rPr lang="el-GR" sz="1800" dirty="0" smtClean="0">
                <a:solidFill>
                  <a:prstClr val="black"/>
                </a:solidFill>
                <a:sym typeface="Wingdings" panose="05000000000000000000" pitchFamily="2" charset="2"/>
              </a:rPr>
              <a:t>περιπτώσεις </a:t>
            </a:r>
            <a:r>
              <a:rPr lang="el-GR" sz="1800" dirty="0">
                <a:solidFill>
                  <a:prstClr val="black"/>
                </a:solidFill>
                <a:sym typeface="Wingdings" panose="05000000000000000000" pitchFamily="2" charset="2"/>
              </a:rPr>
              <a:t>έ</a:t>
            </a:r>
            <a:r>
              <a:rPr lang="el-GR" sz="1800" dirty="0" smtClean="0">
                <a:solidFill>
                  <a:prstClr val="black"/>
                </a:solidFill>
                <a:sym typeface="Wingdings" panose="05000000000000000000" pitchFamily="2" charset="2"/>
              </a:rPr>
              <a:t>κτακτης ανάγκης </a:t>
            </a:r>
            <a:endParaRPr lang="el-GR" sz="1800" dirty="0">
              <a:solidFill>
                <a:prstClr val="black"/>
              </a:solidFill>
              <a:sym typeface="Wingdings" panose="05000000000000000000" pitchFamily="2" charset="2"/>
            </a:endParaRPr>
          </a:p>
          <a:p>
            <a:pPr lvl="0">
              <a:buFont typeface="Wingdings" panose="05000000000000000000" pitchFamily="2" charset="2"/>
              <a:buChar char="ü"/>
            </a:pPr>
            <a:r>
              <a:rPr lang="el-GR" sz="1800" dirty="0" smtClean="0">
                <a:solidFill>
                  <a:prstClr val="black"/>
                </a:solidFill>
                <a:sym typeface="Wingdings" panose="05000000000000000000" pitchFamily="2" charset="2"/>
              </a:rPr>
              <a:t>Επένδυση </a:t>
            </a:r>
            <a:r>
              <a:rPr lang="el-GR" sz="1800" dirty="0">
                <a:solidFill>
                  <a:prstClr val="black"/>
                </a:solidFill>
                <a:sym typeface="Wingdings" panose="05000000000000000000" pitchFamily="2" charset="2"/>
              </a:rPr>
              <a:t>στην </a:t>
            </a:r>
            <a:r>
              <a:rPr lang="el-GR" sz="1800" dirty="0" smtClean="0">
                <a:solidFill>
                  <a:prstClr val="black"/>
                </a:solidFill>
                <a:sym typeface="Wingdings" panose="05000000000000000000" pitchFamily="2" charset="2"/>
              </a:rPr>
              <a:t>εκπαίδευση </a:t>
            </a:r>
            <a:r>
              <a:rPr lang="el-GR" sz="1800" dirty="0">
                <a:solidFill>
                  <a:prstClr val="black"/>
                </a:solidFill>
                <a:sym typeface="Wingdings" panose="05000000000000000000" pitchFamily="2" charset="2"/>
              </a:rPr>
              <a:t>των </a:t>
            </a:r>
            <a:r>
              <a:rPr lang="el-GR" sz="1800" dirty="0" smtClean="0">
                <a:solidFill>
                  <a:prstClr val="black"/>
                </a:solidFill>
                <a:sym typeface="Wingdings" panose="05000000000000000000" pitchFamily="2" charset="2"/>
              </a:rPr>
              <a:t>ανθρώπων </a:t>
            </a:r>
            <a:r>
              <a:rPr lang="el-GR" sz="1800" dirty="0">
                <a:solidFill>
                  <a:prstClr val="black"/>
                </a:solidFill>
                <a:sym typeface="Wingdings" panose="05000000000000000000" pitchFamily="2" charset="2"/>
              </a:rPr>
              <a:t>μας για </a:t>
            </a:r>
            <a:r>
              <a:rPr lang="el-GR" sz="1800" dirty="0" smtClean="0">
                <a:solidFill>
                  <a:prstClr val="black"/>
                </a:solidFill>
                <a:sym typeface="Wingdings" panose="05000000000000000000" pitchFamily="2" charset="2"/>
              </a:rPr>
              <a:t>βελτίωση γνώσεων </a:t>
            </a:r>
            <a:r>
              <a:rPr lang="el-GR" sz="1800" dirty="0">
                <a:solidFill>
                  <a:prstClr val="black"/>
                </a:solidFill>
                <a:sym typeface="Wingdings" panose="05000000000000000000" pitchFamily="2" charset="2"/>
              </a:rPr>
              <a:t>και </a:t>
            </a:r>
            <a:r>
              <a:rPr lang="el-GR" sz="1800" dirty="0" smtClean="0">
                <a:solidFill>
                  <a:prstClr val="black"/>
                </a:solidFill>
                <a:sym typeface="Wingdings" panose="05000000000000000000" pitchFamily="2" charset="2"/>
              </a:rPr>
              <a:t>δεξιοτήτων</a:t>
            </a:r>
            <a:endParaRPr lang="el-GR" sz="1800" dirty="0">
              <a:solidFill>
                <a:prstClr val="black"/>
              </a:solidFill>
              <a:sym typeface="Wingdings" panose="05000000000000000000" pitchFamily="2" charset="2"/>
            </a:endParaRPr>
          </a:p>
          <a:p>
            <a:pPr lvl="0">
              <a:buFont typeface="Wingdings" panose="05000000000000000000" pitchFamily="2" charset="2"/>
              <a:buChar char="q"/>
            </a:pPr>
            <a:r>
              <a:rPr lang="el-GR" sz="2800" dirty="0" smtClean="0">
                <a:solidFill>
                  <a:prstClr val="black"/>
                </a:solidFill>
              </a:rPr>
              <a:t>Κοινωνία </a:t>
            </a:r>
            <a:endParaRPr lang="el-GR" sz="2800" dirty="0">
              <a:solidFill>
                <a:prstClr val="black"/>
              </a:solidFill>
              <a:sym typeface="Wingdings" panose="05000000000000000000" pitchFamily="2" charset="2"/>
            </a:endParaRPr>
          </a:p>
          <a:p>
            <a:pPr lvl="0">
              <a:buFont typeface="Wingdings" panose="05000000000000000000" pitchFamily="2" charset="2"/>
              <a:buChar char="ü"/>
            </a:pPr>
            <a:r>
              <a:rPr lang="el-GR" sz="1800" dirty="0" smtClean="0">
                <a:solidFill>
                  <a:prstClr val="black"/>
                </a:solidFill>
                <a:sym typeface="Wingdings" panose="05000000000000000000" pitchFamily="2" charset="2"/>
              </a:rPr>
              <a:t>Κοντά </a:t>
            </a:r>
            <a:r>
              <a:rPr lang="el-GR" sz="1800" dirty="0">
                <a:solidFill>
                  <a:prstClr val="black"/>
                </a:solidFill>
                <a:sym typeface="Wingdings" panose="05000000000000000000" pitchFamily="2" charset="2"/>
              </a:rPr>
              <a:t>στους </a:t>
            </a:r>
            <a:r>
              <a:rPr lang="el-GR" sz="1800" dirty="0" smtClean="0">
                <a:solidFill>
                  <a:prstClr val="black"/>
                </a:solidFill>
                <a:sym typeface="Wingdings" panose="05000000000000000000" pitchFamily="2" charset="2"/>
              </a:rPr>
              <a:t>νέους </a:t>
            </a:r>
            <a:r>
              <a:rPr lang="el-GR" sz="1800" dirty="0">
                <a:solidFill>
                  <a:prstClr val="black"/>
                </a:solidFill>
                <a:sym typeface="Wingdings" panose="05000000000000000000" pitchFamily="2" charset="2"/>
              </a:rPr>
              <a:t>με </a:t>
            </a:r>
            <a:r>
              <a:rPr lang="el-GR" sz="1800" dirty="0" smtClean="0">
                <a:solidFill>
                  <a:prstClr val="black"/>
                </a:solidFill>
                <a:sym typeface="Wingdings" panose="05000000000000000000" pitchFamily="2" charset="2"/>
              </a:rPr>
              <a:t>προγράμματα πρακτικής </a:t>
            </a:r>
            <a:r>
              <a:rPr lang="el-GR" sz="1800" dirty="0">
                <a:solidFill>
                  <a:prstClr val="black"/>
                </a:solidFill>
                <a:sym typeface="Wingdings" panose="05000000000000000000" pitchFamily="2" charset="2"/>
              </a:rPr>
              <a:t>ά</a:t>
            </a:r>
            <a:r>
              <a:rPr lang="el-GR" sz="1800" dirty="0" smtClean="0">
                <a:solidFill>
                  <a:prstClr val="black"/>
                </a:solidFill>
                <a:sym typeface="Wingdings" panose="05000000000000000000" pitchFamily="2" charset="2"/>
              </a:rPr>
              <a:t>σκησης </a:t>
            </a:r>
            <a:r>
              <a:rPr lang="el-GR" sz="1800" dirty="0">
                <a:solidFill>
                  <a:prstClr val="black"/>
                </a:solidFill>
                <a:sym typeface="Wingdings" panose="05000000000000000000" pitchFamily="2" charset="2"/>
              </a:rPr>
              <a:t>και </a:t>
            </a:r>
            <a:r>
              <a:rPr lang="el-GR" sz="1800" dirty="0" smtClean="0">
                <a:solidFill>
                  <a:prstClr val="black"/>
                </a:solidFill>
                <a:sym typeface="Wingdings" panose="05000000000000000000" pitchFamily="2" charset="2"/>
              </a:rPr>
              <a:t>δημιουργία θέσεων εργασίας</a:t>
            </a:r>
            <a:endParaRPr lang="el-GR" sz="1800" dirty="0">
              <a:solidFill>
                <a:prstClr val="black"/>
              </a:solidFill>
              <a:sym typeface="Wingdings" panose="05000000000000000000" pitchFamily="2" charset="2"/>
            </a:endParaRPr>
          </a:p>
          <a:p>
            <a:pPr lvl="0">
              <a:buFont typeface="Wingdings" panose="05000000000000000000" pitchFamily="2" charset="2"/>
              <a:buChar char="ü"/>
            </a:pPr>
            <a:r>
              <a:rPr lang="el-GR" sz="1800" dirty="0" smtClean="0">
                <a:solidFill>
                  <a:prstClr val="black"/>
                </a:solidFill>
                <a:sym typeface="Wingdings" panose="05000000000000000000" pitchFamily="2" charset="2"/>
              </a:rPr>
              <a:t>Οικονομική υποστήριξη τοπικής κοινότητας </a:t>
            </a:r>
            <a:r>
              <a:rPr lang="el-GR" sz="1800" dirty="0">
                <a:solidFill>
                  <a:prstClr val="black"/>
                </a:solidFill>
                <a:sym typeface="Wingdings" panose="05000000000000000000" pitchFamily="2" charset="2"/>
              </a:rPr>
              <a:t>και </a:t>
            </a:r>
            <a:r>
              <a:rPr lang="el-GR" sz="1800" dirty="0" smtClean="0">
                <a:solidFill>
                  <a:prstClr val="black"/>
                </a:solidFill>
                <a:sym typeface="Wingdings" panose="05000000000000000000" pitchFamily="2" charset="2"/>
              </a:rPr>
              <a:t>δήμου</a:t>
            </a:r>
            <a:endParaRPr lang="el-GR" sz="1800" dirty="0">
              <a:solidFill>
                <a:prstClr val="black"/>
              </a:solidFill>
              <a:sym typeface="Wingdings" panose="05000000000000000000" pitchFamily="2" charset="2"/>
            </a:endParaRPr>
          </a:p>
          <a:p>
            <a:pPr lvl="0">
              <a:buFont typeface="Wingdings" panose="05000000000000000000" pitchFamily="2" charset="2"/>
              <a:buChar char="ü"/>
            </a:pPr>
            <a:r>
              <a:rPr lang="el-GR" sz="1800" dirty="0" smtClean="0">
                <a:solidFill>
                  <a:prstClr val="black"/>
                </a:solidFill>
                <a:sym typeface="Wingdings" panose="05000000000000000000" pitchFamily="2" charset="2"/>
              </a:rPr>
              <a:t>Υποστήριξη </a:t>
            </a:r>
            <a:r>
              <a:rPr lang="el-GR" sz="1800" dirty="0">
                <a:solidFill>
                  <a:prstClr val="black"/>
                </a:solidFill>
                <a:sym typeface="Wingdings" panose="05000000000000000000" pitchFamily="2" charset="2"/>
              </a:rPr>
              <a:t>σε </a:t>
            </a:r>
            <a:r>
              <a:rPr lang="el-GR" sz="1800" dirty="0" smtClean="0">
                <a:solidFill>
                  <a:prstClr val="black"/>
                </a:solidFill>
                <a:sym typeface="Wingdings" panose="05000000000000000000" pitchFamily="2" charset="2"/>
              </a:rPr>
              <a:t>ευπαθείς ομάδες</a:t>
            </a:r>
            <a:endParaRPr lang="el-GR" sz="1800" dirty="0">
              <a:solidFill>
                <a:prstClr val="black"/>
              </a:solidFill>
            </a:endParaRPr>
          </a:p>
          <a:p>
            <a:pPr marL="0" indent="0">
              <a:buNone/>
            </a:pPr>
            <a:endParaRPr lang="el-G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54677" y="5538528"/>
            <a:ext cx="2089323" cy="131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186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ΑΜΕΑ</a:t>
            </a:r>
            <a:endParaRPr lang="el-GR" dirty="0">
              <a:solidFill>
                <a:schemeClr val="tx1"/>
              </a:solidFill>
            </a:endParaRPr>
          </a:p>
        </p:txBody>
      </p:sp>
      <p:sp>
        <p:nvSpPr>
          <p:cNvPr id="3" name="Content Placeholder 2"/>
          <p:cNvSpPr>
            <a:spLocks noGrp="1"/>
          </p:cNvSpPr>
          <p:nvPr>
            <p:ph idx="1"/>
          </p:nvPr>
        </p:nvSpPr>
        <p:spPr>
          <a:xfrm>
            <a:off x="323528" y="1981200"/>
            <a:ext cx="8568952" cy="4114800"/>
          </a:xfrm>
        </p:spPr>
        <p:txBody>
          <a:bodyPr/>
          <a:lstStyle/>
          <a:p>
            <a:pPr marL="0" indent="0" algn="just">
              <a:buNone/>
            </a:pPr>
            <a:r>
              <a:rPr lang="el-GR" sz="2000" dirty="0"/>
              <a:t>Τα άτομα με ειδικές </a:t>
            </a:r>
            <a:r>
              <a:rPr lang="el-GR" sz="2000" dirty="0" smtClean="0"/>
              <a:t>ανάγκες (</a:t>
            </a:r>
            <a:r>
              <a:rPr lang="el-GR" sz="2000" dirty="0"/>
              <a:t>ή ειδικές </a:t>
            </a:r>
            <a:r>
              <a:rPr lang="el-GR" sz="2000" dirty="0" smtClean="0"/>
              <a:t>ικανότητες οπως </a:t>
            </a:r>
            <a:r>
              <a:rPr lang="el-GR" sz="2000" dirty="0"/>
              <a:t>τα αποκαλούν πολλοί) αντιμετωπίζονται συνήθως με αδιαφορία(στην καλύτερη περίπτωση) ή και με εχθρικότητα και απόρριψη. Στην Ελλάδα αποτελούν το 9,3% του πληθυσμού, αντιμετωπίζουν καθημερινά πλήθος προβλημάτων που εντείνουν ακόμα περισσότερο την αντικειμενικά δυσκολότερη θέση στην οποία βρίσκονται. Τα εμπόδια στο φυσικό περιβάλλον και η έλλειψη προσβασιμότητας καθιστούν την ομαλή κυκλοφορία και συμμετοχή αυτών των ατόμων σε όλες τις εκφάνσεις του καθημερινού βίου από δύσκολη έως αδύνατη. Σ' αυτήν την κατάσταση έρχονται να προστεθούν οι διακρίσεις και η περιθωριοποίηση που υφίστανται.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1930" y="5229200"/>
            <a:ext cx="2927548" cy="1412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6057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smtClean="0">
                <a:solidFill>
                  <a:schemeClr val="tx1"/>
                </a:solidFill>
              </a:rPr>
              <a:t>ΑΜΕΑ</a:t>
            </a:r>
            <a:endParaRPr lang="el-GR" dirty="0">
              <a:solidFill>
                <a:schemeClr val="tx1"/>
              </a:solidFill>
            </a:endParaRPr>
          </a:p>
        </p:txBody>
      </p:sp>
      <p:sp>
        <p:nvSpPr>
          <p:cNvPr id="3" name="Content Placeholder 2"/>
          <p:cNvSpPr>
            <a:spLocks noGrp="1"/>
          </p:cNvSpPr>
          <p:nvPr>
            <p:ph idx="1"/>
          </p:nvPr>
        </p:nvSpPr>
        <p:spPr>
          <a:xfrm>
            <a:off x="107504" y="1484784"/>
            <a:ext cx="7128792" cy="5256584"/>
          </a:xfrm>
        </p:spPr>
        <p:txBody>
          <a:bodyPr/>
          <a:lstStyle/>
          <a:p>
            <a:pPr algn="just"/>
            <a:r>
              <a:rPr lang="el-GR" sz="2400" dirty="0" smtClean="0"/>
              <a:t>Ποιά </a:t>
            </a:r>
            <a:r>
              <a:rPr lang="el-GR" sz="2400" dirty="0"/>
              <a:t>είναι η θέση μας απέναντι στο πρόβλημα; </a:t>
            </a:r>
            <a:endParaRPr lang="el-GR" sz="2400" dirty="0" smtClean="0"/>
          </a:p>
          <a:p>
            <a:pPr marL="0" indent="0" algn="just">
              <a:buNone/>
            </a:pPr>
            <a:endParaRPr lang="en-US" sz="1800" dirty="0" smtClean="0"/>
          </a:p>
          <a:p>
            <a:pPr marL="0" indent="0" algn="just">
              <a:buNone/>
            </a:pPr>
            <a:r>
              <a:rPr lang="el-GR" sz="1800" dirty="0" smtClean="0"/>
              <a:t>Φυσικά </a:t>
            </a:r>
            <a:r>
              <a:rPr lang="el-GR" sz="1800" dirty="0"/>
              <a:t>είναι απαραίτητη η κρατική μέριμνα και η διάθεση περισσότερων πόρων για την υλοποίηση έργων: - μεγαλύτερα πεζοδρόμια, ράμπες, ειδικές θέσεις στα μέσα μεταφοράς - και την βελτίωση αυτών που ήδη υπάρχουν, καθώς επίσης και η πολιτική υποστήριξη για την εύρεση περισσότερων θέσεων εργασίας και την συμμετοχή σε </a:t>
            </a:r>
            <a:r>
              <a:rPr lang="el-GR" sz="1800" dirty="0" smtClean="0"/>
              <a:t>κοινωνικες &amp; πολιτισμικές </a:t>
            </a:r>
            <a:r>
              <a:rPr lang="el-GR" sz="1800" dirty="0"/>
              <a:t>εκδηλώσεις για τα άτομα με αναπηρία. - Ωστόσο, η λύση δεν έγκειται μόνο στις κρατικές πρωτοβουλίες. Χρειάζεται αλλαγή νοοτροπίας και συμπεριφοράς του συνόλου για την διευκόλυνση των ατόμων που το μόνο που απαιτούν είναι μια ισότιμη συμμετοχή στην κοινωνία, μια απαίτηση η ικανοποίηση της οποίας ΕΙΝΑΙ ΣΤΟ ΧΕΡΙ ΜΑΣ. </a:t>
            </a:r>
            <a:endParaRPr lang="el-GR" sz="1800" dirty="0" smtClean="0"/>
          </a:p>
          <a:p>
            <a:pPr marL="0" indent="0" algn="just">
              <a:buNone/>
            </a:pPr>
            <a:endParaRPr lang="el-GR" sz="2000" dirty="0" smtClean="0"/>
          </a:p>
          <a:p>
            <a:pPr marL="0" indent="0" algn="just">
              <a:buNone/>
            </a:pPr>
            <a:r>
              <a:rPr lang="el-GR" sz="1400" i="1" dirty="0" smtClean="0"/>
              <a:t>‘</a:t>
            </a:r>
            <a:r>
              <a:rPr lang="el-GR" sz="1600" i="1" dirty="0" smtClean="0"/>
              <a:t>’Δεν </a:t>
            </a:r>
            <a:r>
              <a:rPr lang="el-GR" sz="1600" i="1" dirty="0"/>
              <a:t>είμαστε υπεύθυνοι μόνο για αυτό που κάνουμε, αλλά και για αυτό που δεν κάνουμε’’ </a:t>
            </a:r>
            <a:endParaRPr lang="el-GR" sz="1600" i="1" dirty="0" smtClean="0"/>
          </a:p>
          <a:p>
            <a:pPr marL="0" indent="0" algn="just">
              <a:buNone/>
            </a:pPr>
            <a:r>
              <a:rPr lang="el-GR" sz="1400" i="1" dirty="0"/>
              <a:t> </a:t>
            </a:r>
            <a:r>
              <a:rPr lang="el-GR" sz="1400" i="1" dirty="0" smtClean="0"/>
              <a:t>                                         Μολιέρος</a:t>
            </a:r>
            <a:r>
              <a:rPr lang="el-GR" sz="1400" i="1" dirty="0"/>
              <a:t>, 1622-1673, Γάλλος θεατρικός συγγραφέας</a:t>
            </a:r>
          </a:p>
          <a:p>
            <a:pPr marL="0" indent="0" algn="just">
              <a:buNone/>
            </a:pPr>
            <a:endParaRPr lang="el-GR" sz="2000"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2425" y="2348880"/>
            <a:ext cx="1921571"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392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488" cy="1143000"/>
          </a:xfrm>
        </p:spPr>
        <p:txBody>
          <a:bodyPr/>
          <a:lstStyle/>
          <a:p>
            <a:pPr algn="l"/>
            <a:r>
              <a:rPr lang="el-GR" dirty="0" smtClean="0">
                <a:solidFill>
                  <a:schemeClr val="tx1"/>
                </a:solidFill>
              </a:rPr>
              <a:t>Εργασία &amp; Αμεα</a:t>
            </a:r>
            <a:endParaRPr lang="el-GR" dirty="0">
              <a:solidFill>
                <a:schemeClr val="tx1"/>
              </a:solidFill>
            </a:endParaRPr>
          </a:p>
        </p:txBody>
      </p:sp>
      <p:sp>
        <p:nvSpPr>
          <p:cNvPr id="3" name="Content Placeholder 2"/>
          <p:cNvSpPr>
            <a:spLocks noGrp="1"/>
          </p:cNvSpPr>
          <p:nvPr>
            <p:ph idx="1"/>
          </p:nvPr>
        </p:nvSpPr>
        <p:spPr>
          <a:xfrm>
            <a:off x="179512" y="1412776"/>
            <a:ext cx="8784976" cy="5184576"/>
          </a:xfrm>
        </p:spPr>
        <p:txBody>
          <a:bodyPr/>
          <a:lstStyle/>
          <a:p>
            <a:pPr marL="0" indent="0">
              <a:buNone/>
            </a:pPr>
            <a:r>
              <a:rPr lang="el-GR" sz="2000" b="1" dirty="0" smtClean="0"/>
              <a:t>Σταυροφορία εξάλειψης των αιτίων ανεργίας </a:t>
            </a:r>
            <a:r>
              <a:rPr lang="el-GR" sz="2000" b="1" dirty="0"/>
              <a:t>των ατόμων με αναπηρία</a:t>
            </a:r>
            <a:r>
              <a:rPr lang="el-GR" sz="2000" dirty="0"/>
              <a:t>. </a:t>
            </a:r>
            <a:endParaRPr lang="el-GR" sz="2000" dirty="0" smtClean="0"/>
          </a:p>
          <a:p>
            <a:r>
              <a:rPr lang="el-GR" sz="1600" dirty="0" smtClean="0"/>
              <a:t>Η </a:t>
            </a:r>
            <a:r>
              <a:rPr lang="el-GR" sz="1600" dirty="0"/>
              <a:t>κοινωνική προκατάληψη, με τον κοινωνικό ρατσισμό, που, ως νοοτροπία, εξακολουθούν να αποτελούν δομικό χαρακτηριστικό της κοινωνίας μας. </a:t>
            </a:r>
            <a:endParaRPr lang="el-GR" sz="1600" dirty="0" smtClean="0"/>
          </a:p>
          <a:p>
            <a:r>
              <a:rPr lang="el-GR" sz="1600" dirty="0" smtClean="0"/>
              <a:t>Η </a:t>
            </a:r>
            <a:r>
              <a:rPr lang="el-GR" sz="1600" dirty="0"/>
              <a:t>έλλειψη, από πλευράς Πολιτείας, ολοκληρωμένου κεντρικού σχεδιασμού, που να συνδυάζει τις ανάγκες των ατόμων με αναπηρία με την εκπαίδευση, την επαγγελματική κατάρτιση και τον επαγγελματικό </a:t>
            </a:r>
            <a:r>
              <a:rPr lang="el-GR" sz="1600" dirty="0" smtClean="0"/>
              <a:t>προσανατολισμό.</a:t>
            </a:r>
          </a:p>
          <a:p>
            <a:r>
              <a:rPr lang="el-GR" sz="1600" dirty="0" smtClean="0"/>
              <a:t>Οι </a:t>
            </a:r>
            <a:r>
              <a:rPr lang="el-GR" sz="1600" dirty="0"/>
              <a:t>αλλαγές, που συντελούνται στην αγορά εργασίας, στις νέες τεχνολογίες και στο οικονομικό περιβάλλον γενικότερα, χωρίς τα άτομα με αναπηρία να υποβοηθούνται με την δημιουργία των αναγκαίων υποστηρικτικών δομών, ώστε να είναι σε θέση να ενταχτούν στην αγορά εργασίας. </a:t>
            </a:r>
            <a:endParaRPr lang="el-GR" sz="1600" dirty="0" smtClean="0"/>
          </a:p>
          <a:p>
            <a:r>
              <a:rPr lang="el-GR" sz="1600" dirty="0" smtClean="0"/>
              <a:t>Η </a:t>
            </a:r>
            <a:r>
              <a:rPr lang="el-GR" sz="1600" dirty="0"/>
              <a:t>έλλειψη υποδομών πρόσβασης των αναπήρων, όπως προσβάσιμα κτήρια, μεταφορές και άλλα, με συνέπεια τα άτομα με αναπηρία να μη διευκολύνονται να συμμετέχουν στην κοινωνική ζωή</a:t>
            </a:r>
            <a:r>
              <a:rPr lang="el-GR" sz="1600" dirty="0" smtClean="0"/>
              <a:t>.</a:t>
            </a:r>
            <a:endParaRPr lang="en-US" sz="1600" dirty="0" smtClean="0"/>
          </a:p>
          <a:p>
            <a:endParaRPr lang="el-GR"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5013175"/>
            <a:ext cx="8139113"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579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MS PGothic"/>
        <a:cs typeface="MS PGothic"/>
      </a:majorFont>
      <a:minorFont>
        <a:latin typeface="Arial"/>
        <a:ea typeface="MS PGothic"/>
        <a:cs typeface="MS PGothic"/>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MS PGothic" charset="0"/>
            <a:cs typeface="MS PGothic"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4818</TotalTime>
  <Words>1024</Words>
  <Application>Microsoft Office PowerPoint</Application>
  <PresentationFormat>Προβολή στην οθόνη (4:3)</PresentationFormat>
  <Paragraphs>114</Paragraphs>
  <Slides>16</Slides>
  <Notes>6</Notes>
  <HiddenSlides>0</HiddenSlides>
  <MMClips>0</MMClips>
  <ScaleCrop>false</ScaleCrop>
  <HeadingPairs>
    <vt:vector size="4" baseType="variant">
      <vt:variant>
        <vt:lpstr>Θέμα</vt:lpstr>
      </vt:variant>
      <vt:variant>
        <vt:i4>7</vt:i4>
      </vt:variant>
      <vt:variant>
        <vt:lpstr>Τίτλοι διαφανειών</vt:lpstr>
      </vt:variant>
      <vt:variant>
        <vt:i4>16</vt:i4>
      </vt:variant>
    </vt:vector>
  </HeadingPairs>
  <TitlesOfParts>
    <vt:vector size="23" baseType="lpstr">
      <vt:lpstr>Presentation</vt:lpstr>
      <vt:lpstr>1_Presentation</vt:lpstr>
      <vt:lpstr>2_Presentation</vt:lpstr>
      <vt:lpstr>3_Presentation</vt:lpstr>
      <vt:lpstr>4_Presentation</vt:lpstr>
      <vt:lpstr>5_Presentation</vt:lpstr>
      <vt:lpstr>6_Presentation</vt:lpstr>
      <vt:lpstr>Εταιρική Κοινωνική Ευθύνη  ΠEK/ΑμεΑ</vt:lpstr>
      <vt:lpstr>ΕΚΕ για τις εταιρίες</vt:lpstr>
      <vt:lpstr>ΕΛΣΑ SILGAN S.A</vt:lpstr>
      <vt:lpstr>Άξονες ΕΚΕ</vt:lpstr>
      <vt:lpstr>Η εταιρία μας για ΕΚΕ</vt:lpstr>
      <vt:lpstr>Η εταιρία μας για ΕΚΕ</vt:lpstr>
      <vt:lpstr>ΑΜΕΑ</vt:lpstr>
      <vt:lpstr>ΑΜΕΑ</vt:lpstr>
      <vt:lpstr>Εργασία &amp; Αμεα</vt:lpstr>
      <vt:lpstr>Συνεργασια μας με Πεκαμεα</vt:lpstr>
      <vt:lpstr>Φωτογραφικό Υλικό</vt:lpstr>
      <vt:lpstr>Το όραμα  </vt:lpstr>
      <vt:lpstr>Στόχοι της πολιτικής ανθρώπινου δυναμικού </vt:lpstr>
      <vt:lpstr>Win-Win Situation</vt:lpstr>
      <vt:lpstr>  Συμπέρασμα</vt:lpstr>
      <vt:lpstr>Τέλος Παρουσίασης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&amp; Eatrern</dc:title>
  <dc:creator>Macanga, Peter</dc:creator>
  <cp:lastModifiedBy>user-hp</cp:lastModifiedBy>
  <cp:revision>263</cp:revision>
  <cp:lastPrinted>2016-05-11T12:26:55Z</cp:lastPrinted>
  <dcterms:created xsi:type="dcterms:W3CDTF">2014-09-18T11:35:59Z</dcterms:created>
  <dcterms:modified xsi:type="dcterms:W3CDTF">2016-05-27T10:45:49Z</dcterms:modified>
</cp:coreProperties>
</file>